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519" r:id="rId2"/>
    <p:sldId id="380" r:id="rId3"/>
    <p:sldId id="502" r:id="rId4"/>
    <p:sldId id="503" r:id="rId5"/>
    <p:sldId id="504" r:id="rId6"/>
    <p:sldId id="505" r:id="rId7"/>
    <p:sldId id="506" r:id="rId8"/>
    <p:sldId id="507" r:id="rId9"/>
    <p:sldId id="508" r:id="rId10"/>
    <p:sldId id="509" r:id="rId11"/>
    <p:sldId id="510" r:id="rId12"/>
    <p:sldId id="511" r:id="rId13"/>
    <p:sldId id="512" r:id="rId14"/>
    <p:sldId id="513" r:id="rId15"/>
    <p:sldId id="514" r:id="rId16"/>
    <p:sldId id="521" r:id="rId17"/>
    <p:sldId id="522" r:id="rId18"/>
  </p:sldIdLst>
  <p:sldSz cx="9144000" cy="6858000" type="screen4x3"/>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FF"/>
    <a:srgbClr val="3366CC"/>
    <a:srgbClr val="333399"/>
    <a:srgbClr val="2F3675"/>
    <a:srgbClr val="123D92"/>
    <a:srgbClr val="007FA3"/>
    <a:srgbClr val="FDB940"/>
    <a:srgbClr val="D4EAE4"/>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555" autoAdjust="0"/>
    <p:restoredTop sz="88343" autoAdjust="0"/>
  </p:normalViewPr>
  <p:slideViewPr>
    <p:cSldViewPr>
      <p:cViewPr varScale="1">
        <p:scale>
          <a:sx n="111" d="100"/>
          <a:sy n="111" d="100"/>
        </p:scale>
        <p:origin x="1216" y="20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p:scale>
          <a:sx n="74" d="100"/>
          <a:sy n="74" d="100"/>
        </p:scale>
        <p:origin x="274" y="-1387"/>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10/26/20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10/26/20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a:t>
            </a:r>
            <a:r>
              <a:rPr lang="en-IN" dirty="0" err="1"/>
              <a:t>MathType</a:t>
            </a:r>
            <a:r>
              <a:rPr lang="en-IN" dirty="0"/>
              <a:t>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p>
          <a:p>
            <a:pPr marL="0" marR="0" indent="0" algn="l" defTabSz="457200" rtl="0" eaLnBrk="0" fontAlgn="base" latinLnBrk="0" hangingPunct="0">
              <a:lnSpc>
                <a:spcPct val="100000"/>
              </a:lnSpc>
              <a:spcBef>
                <a:spcPct val="30000"/>
              </a:spcBef>
              <a:spcAft>
                <a:spcPct val="0"/>
              </a:spcAft>
              <a:buClrTx/>
              <a:buSzTx/>
              <a:buFontTx/>
              <a:buNone/>
              <a:tabLst/>
              <a:defRPr/>
            </a:pPr>
            <a:endParaRPr lang="en-US" dirty="0">
              <a:ea typeface="ＭＳ Ｐゴシック" pitchFamily="34" charset="-128"/>
            </a:endParaRPr>
          </a:p>
          <a:p>
            <a:pPr marL="0" marR="0" indent="0" algn="l" defTabSz="457200" rtl="0" eaLnBrk="0" fontAlgn="base" latinLnBrk="0" hangingPunct="0">
              <a:lnSpc>
                <a:spcPct val="100000"/>
              </a:lnSpc>
              <a:spcBef>
                <a:spcPct val="30000"/>
              </a:spcBef>
              <a:spcAft>
                <a:spcPct val="0"/>
              </a:spcAft>
              <a:buClrTx/>
              <a:buSzTx/>
              <a:buFontTx/>
              <a:buNone/>
              <a:tabLst/>
              <a:defRPr/>
            </a:pPr>
            <a:r>
              <a:rPr lang="en-US" dirty="0">
                <a:ea typeface="ＭＳ Ｐゴシック" pitchFamily="34" charset="-128"/>
              </a:rPr>
              <a:t>Welcome to this Organizational Behavior course that uses the 18</a:t>
            </a:r>
            <a:r>
              <a:rPr lang="en-US" baseline="30000" dirty="0">
                <a:ea typeface="ＭＳ Ｐゴシック" pitchFamily="34" charset="-128"/>
              </a:rPr>
              <a:t>th</a:t>
            </a:r>
            <a:r>
              <a:rPr lang="en-US" dirty="0">
                <a:ea typeface="ＭＳ Ｐゴシック" pitchFamily="34" charset="-128"/>
              </a:rPr>
              <a:t> edition of the textbook, </a:t>
            </a:r>
            <a:r>
              <a:rPr lang="en-US" i="1" dirty="0">
                <a:ea typeface="ＭＳ Ｐゴシック" pitchFamily="34" charset="-128"/>
              </a:rPr>
              <a:t>Organizational Behavior</a:t>
            </a:r>
            <a:r>
              <a:rPr lang="en-US" dirty="0">
                <a:ea typeface="ＭＳ Ｐゴシック" pitchFamily="34" charset="-128"/>
              </a:rPr>
              <a:t> by Robbins and Judge. This is considered among the most widely used OB textbooks in the world. Robbins and Judge are recognized as definitive aggregators of OB concepts, applications, and practices. The course and this book will provide you with a resource that will benefit you throughout your degree program and your professional life.</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ea typeface="ＭＳ Ｐゴシック" pitchFamily="34" charset="-128"/>
              </a:rPr>
              <a:t>Chapter 10: Understanding Work Teams</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36940701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a:t>The final category related to team effectiveness is process variables, such as member commitment to a common purpose, establishment of specific team goals, team efficacy, team identity, team cohesion, mental models, a managed level of conflict, and minimized social loafing. These will be especially important in larger teams, and in teams that are highly interdependent. Why are processes important to team effectiveness? When each member’s contribution is not clearly visible, individuals tend to decrease their effort</a:t>
            </a:r>
            <a:r>
              <a:rPr lang="en-US" baseline="0" dirty="0"/>
              <a:t> – social </a:t>
            </a:r>
            <a:r>
              <a:rPr lang="en-US" dirty="0"/>
              <a:t>loafing</a:t>
            </a:r>
            <a:r>
              <a:rPr lang="en-US" baseline="0" dirty="0"/>
              <a:t> is a prime example of this.</a:t>
            </a:r>
            <a:endParaRPr lang="en-US" dirty="0"/>
          </a:p>
          <a:p>
            <a:pPr>
              <a:spcBef>
                <a:spcPct val="0"/>
              </a:spcBef>
            </a:pPr>
            <a:endParaRPr lang="en-US" dirty="0"/>
          </a:p>
          <a:p>
            <a:pPr>
              <a:spcBef>
                <a:spcPct val="0"/>
              </a:spcBef>
            </a:pPr>
            <a:r>
              <a:rPr lang="en-US" dirty="0"/>
              <a:t>Exhibit 10-5 illustrates how group processes can have an impact on a group’s actual effectiveness.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10</a:t>
            </a:fld>
            <a:endParaRPr lang="en-US" dirty="0"/>
          </a:p>
        </p:txBody>
      </p:sp>
    </p:spTree>
    <p:extLst>
      <p:ext uri="{BB962C8B-B14F-4D97-AF65-F5344CB8AC3E}">
        <p14:creationId xmlns:p14="http://schemas.microsoft.com/office/powerpoint/2010/main" val="36870025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a:t>The team process begin with a common plan and purpose. Effective teams begin by analyzing the team’s mission, developing goals to achieve that mission, and creating strategies for achieving the goals. Teams that establish a clear sense of what needs to be done and how consistently perform better. Effective teams show </a:t>
            </a:r>
            <a:r>
              <a:rPr lang="en-US" i="1" dirty="0"/>
              <a:t>reflexivity</a:t>
            </a:r>
            <a:r>
              <a:rPr lang="en-US" dirty="0"/>
              <a:t>, meaning they reflect on and adjust their master plan when necessary.</a:t>
            </a:r>
          </a:p>
          <a:p>
            <a:pPr>
              <a:spcBef>
                <a:spcPct val="0"/>
              </a:spcBef>
            </a:pPr>
            <a:endParaRPr lang="en-US" dirty="0"/>
          </a:p>
          <a:p>
            <a:pPr>
              <a:spcBef>
                <a:spcPct val="0"/>
              </a:spcBef>
            </a:pPr>
            <a:r>
              <a:rPr lang="en-US" dirty="0"/>
              <a:t>Second, successful teams translate their common purpose into specific, measurable, and realistic performance goals. Specific goals energize the team, facilitate clear communication, and help teams maintain their focus on results. Team goals should be challenging. </a:t>
            </a:r>
          </a:p>
          <a:p>
            <a:pPr>
              <a:spcBef>
                <a:spcPct val="0"/>
              </a:spcBef>
            </a:pPr>
            <a:endParaRPr lang="en-US" dirty="0"/>
          </a:p>
          <a:p>
            <a:pPr>
              <a:spcBef>
                <a:spcPct val="0"/>
              </a:spcBef>
            </a:pPr>
            <a:r>
              <a:rPr lang="en-US" dirty="0"/>
              <a:t>Effective teams have confidence in themselves and believe they can succeed—this is </a:t>
            </a:r>
            <a:r>
              <a:rPr lang="en-US" i="1" dirty="0"/>
              <a:t>team efficacy</a:t>
            </a:r>
            <a:r>
              <a:rPr lang="en-US" dirty="0"/>
              <a:t>. Management can increase team efficacy by helping the team to achieve small successes and skill training. Small successes build team confidence. The greater the abilities of team members, the greater the likelihood that the team will develop confidence and the capability to deliver that confidence.</a:t>
            </a:r>
          </a:p>
          <a:p>
            <a:pPr>
              <a:spcBef>
                <a:spcPct val="0"/>
              </a:spcBef>
            </a:pPr>
            <a:endParaRPr lang="en-US" dirty="0"/>
          </a:p>
          <a:p>
            <a:pPr marL="0" lvl="3">
              <a:spcBef>
                <a:spcPct val="0"/>
              </a:spcBef>
            </a:pPr>
            <a:r>
              <a:rPr lang="en-US" sz="1300" dirty="0"/>
              <a:t>By recognizing individuals’ specific skills and abilities, as well as creating a climate of respect and inclusion, leaders and members can foster positive </a:t>
            </a:r>
            <a:r>
              <a:rPr lang="en-US" sz="1300" i="1" dirty="0"/>
              <a:t>team identity </a:t>
            </a:r>
            <a:r>
              <a:rPr lang="en-US" sz="1300" dirty="0"/>
              <a:t>and improved team outcomes. The term </a:t>
            </a:r>
            <a:r>
              <a:rPr lang="en-US" sz="1300" i="1" dirty="0"/>
              <a:t>team cohesion </a:t>
            </a:r>
            <a:r>
              <a:rPr lang="en-US" sz="1300" dirty="0"/>
              <a:t>means members are emotionally attached to one another and motivated toward the team because of their attachment. </a:t>
            </a:r>
          </a:p>
          <a:p>
            <a:pPr marL="0" lvl="3">
              <a:spcBef>
                <a:spcPct val="0"/>
              </a:spcBef>
            </a:pPr>
            <a:endParaRPr lang="en-US" sz="1000" dirty="0"/>
          </a:p>
          <a:p>
            <a:pPr>
              <a:spcBef>
                <a:spcPct val="0"/>
              </a:spcBef>
            </a:pPr>
            <a:r>
              <a:rPr lang="en-US" dirty="0"/>
              <a:t>Effective teams share accurate </a:t>
            </a:r>
            <a:r>
              <a:rPr lang="en-US" i="1" dirty="0"/>
              <a:t>mental models</a:t>
            </a:r>
            <a:r>
              <a:rPr lang="en-US" dirty="0"/>
              <a:t>—organized mental representations of the key elements within a team’s environment that team members share. If team members have the wrong mental models, which is particularly likely with teams under acute stress, their performance suffers. If team members have different ideas about how to do things, the team will fight over how to do things rather than focus on what needs to be done.</a:t>
            </a:r>
          </a:p>
          <a:p>
            <a:pPr>
              <a:spcBef>
                <a:spcPct val="0"/>
              </a:spcBef>
            </a:pPr>
            <a:endParaRPr lang="en-US" dirty="0"/>
          </a:p>
          <a:p>
            <a:pPr>
              <a:spcBef>
                <a:spcPct val="0"/>
              </a:spcBef>
            </a:pPr>
            <a:r>
              <a:rPr lang="en-US" dirty="0"/>
              <a:t>Conflict on a team isn’t necessarily bad. Relationship conflicts—those based on interpersonal incompatibilities, tension, and animosity toward others—are almost always dysfunctional. When teams are performing </a:t>
            </a:r>
            <a:r>
              <a:rPr lang="en-US" dirty="0" err="1"/>
              <a:t>nonroutine</a:t>
            </a:r>
            <a:r>
              <a:rPr lang="en-US" dirty="0"/>
              <a:t> activities, disagreements about task content (called task conflicts) stimulate discussion, promote critical assessment of problems and options, and can lead to better team decisions. Both too much and too little disagreement about how a team should initially perform a creative task can inhibit performance. </a:t>
            </a:r>
          </a:p>
          <a:p>
            <a:pPr>
              <a:spcBef>
                <a:spcPct val="0"/>
              </a:spcBef>
            </a:pPr>
            <a:endParaRPr lang="en-US" dirty="0"/>
          </a:p>
          <a:p>
            <a:pPr>
              <a:spcBef>
                <a:spcPct val="0"/>
              </a:spcBef>
            </a:pPr>
            <a:r>
              <a:rPr lang="en-US" dirty="0"/>
              <a:t>Finally,</a:t>
            </a:r>
            <a:r>
              <a:rPr lang="en-US" baseline="0" dirty="0"/>
              <a:t> s</a:t>
            </a:r>
            <a:r>
              <a:rPr lang="en-US" dirty="0"/>
              <a:t>ocial loafing occurs when individuals hide inside a group. Effective teams undermine this tendency by making members individually and jointly accountable for the team’s purpose, goals, and approach. Members should be clear on what they are individually and jointly responsible for.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11</a:t>
            </a:fld>
            <a:endParaRPr lang="en-US" dirty="0"/>
          </a:p>
        </p:txBody>
      </p:sp>
    </p:spTree>
    <p:extLst>
      <p:ext uri="{BB962C8B-B14F-4D97-AF65-F5344CB8AC3E}">
        <p14:creationId xmlns:p14="http://schemas.microsoft.com/office/powerpoint/2010/main" val="1706429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a:t>Many people are not inherently team players. They are loners or want to be recognized for their own accomplishments. There are also a great many organizations that have historically nurtured individual accomplishments. How do we introduce teams in highly individualistic environments? First, by selecting the right people. Be sure candidates can fulfill their team roles as well as technical requirements. </a:t>
            </a:r>
          </a:p>
          <a:p>
            <a:pPr>
              <a:spcBef>
                <a:spcPct val="0"/>
              </a:spcBef>
            </a:pPr>
            <a:endParaRPr lang="en-US" dirty="0"/>
          </a:p>
          <a:p>
            <a:pPr>
              <a:spcBef>
                <a:spcPct val="0"/>
              </a:spcBef>
            </a:pPr>
            <a:r>
              <a:rPr lang="en-US" dirty="0"/>
              <a:t>Second, create team players. Training specialists conduct exercises that allow employees to experience the satisfaction teamwork can provide. Workshops help employees improve their problem-solving, communication, negotiation, conflict-management, and coaching skills. Developing an effective team doesn’t happen overnight—it takes time.</a:t>
            </a:r>
          </a:p>
          <a:p>
            <a:pPr>
              <a:spcBef>
                <a:spcPct val="0"/>
              </a:spcBef>
            </a:pPr>
            <a:endParaRPr lang="en-US" dirty="0"/>
          </a:p>
          <a:p>
            <a:pPr>
              <a:spcBef>
                <a:spcPct val="0"/>
              </a:spcBef>
            </a:pPr>
            <a:r>
              <a:rPr lang="en-US" dirty="0"/>
              <a:t>Finally, provide rewards as incentives to be a good team player. An organization’s reward system must be reworked to encourage cooperative efforts rather than competitive ones. Promotions, pay raises, and other forms of recognition should be given to individuals who work effectively as team members by training new colleagues, sharing information, helping resolve team conflicts, and mastering needed new skills. Finally, don’t forget the intrinsic rewards, such as camaraderie, that employees can receive from teamwork. The opportunity for personal development of self and teammates can be a very satisfying and rewarding experience.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12</a:t>
            </a:fld>
            <a:endParaRPr lang="en-US" dirty="0"/>
          </a:p>
        </p:txBody>
      </p:sp>
    </p:spTree>
    <p:extLst>
      <p:ext uri="{BB962C8B-B14F-4D97-AF65-F5344CB8AC3E}">
        <p14:creationId xmlns:p14="http://schemas.microsoft.com/office/powerpoint/2010/main" val="27732276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a:t>Teams are not always the answer to organizational productivity. Teamwork takes more time and often more resources than individual work. Teams have increased communication demands, conflicts to manage, and meetings to run. The benefits of using teams have to exceed the costs, and that’s not always the case. Before you rush to implement teams, carefully assess whether the work requires or will benefit from a collective effort.</a:t>
            </a:r>
          </a:p>
          <a:p>
            <a:pPr>
              <a:spcBef>
                <a:spcPct val="0"/>
              </a:spcBef>
            </a:pPr>
            <a:endParaRPr lang="en-US" dirty="0"/>
          </a:p>
          <a:p>
            <a:pPr>
              <a:spcBef>
                <a:spcPct val="0"/>
              </a:spcBef>
            </a:pPr>
            <a:r>
              <a:rPr lang="en-US" dirty="0"/>
              <a:t>How do you know whether the work of your group would be better done in teams? You can apply three tests to see whether a team fits your situation:</a:t>
            </a:r>
          </a:p>
          <a:p>
            <a:pPr marL="228600" indent="-228600">
              <a:spcBef>
                <a:spcPct val="0"/>
              </a:spcBef>
              <a:buAutoNum type="arabicPeriod"/>
            </a:pPr>
            <a:r>
              <a:rPr lang="en-US" baseline="0" dirty="0"/>
              <a:t>C</a:t>
            </a:r>
            <a:r>
              <a:rPr lang="en-US" dirty="0"/>
              <a:t>an the work be done better by more than one person? A good indicator is the complexity of the work and the need for different perspectives. Simple tasks that don’t require diverse input are probably better left to individuals. </a:t>
            </a:r>
          </a:p>
          <a:p>
            <a:pPr marL="228600" indent="-228600">
              <a:spcBef>
                <a:spcPct val="0"/>
              </a:spcBef>
              <a:buAutoNum type="arabicPeriod"/>
            </a:pPr>
            <a:r>
              <a:rPr lang="en-US" dirty="0"/>
              <a:t>Does the work create a common purpose or set of goals for the people in the group that is more than the aggregate of individual goals? Many service departments of new-vehicle dealers have introduced teams that link customer-service people, mechanics, parts specialists, and sales representatives. Such teams can better manage collective responsibility for ensuring customer needs are properly met. </a:t>
            </a:r>
          </a:p>
          <a:p>
            <a:pPr marL="228600" indent="-228600">
              <a:spcBef>
                <a:spcPct val="0"/>
              </a:spcBef>
              <a:buAutoNum type="arabicPeriod"/>
            </a:pPr>
            <a:r>
              <a:rPr lang="en-US" dirty="0"/>
              <a:t>Are the members of the group interdependent? Using teams makes sense when there is interdependence between tasks—the success of the whole depends on the success of each one, </a:t>
            </a:r>
            <a:r>
              <a:rPr lang="en-US" i="1" dirty="0"/>
              <a:t>and </a:t>
            </a:r>
            <a:r>
              <a:rPr lang="en-US" dirty="0"/>
              <a:t>the success of each one depends on the success of the others. Soccer, for instance, is an obvious </a:t>
            </a:r>
            <a:r>
              <a:rPr lang="en-US" i="1" dirty="0"/>
              <a:t>team</a:t>
            </a:r>
            <a:r>
              <a:rPr lang="en-US" dirty="0"/>
              <a:t> sport. Success requires a great deal of coordination between interdependent players. Conversely, except possibly for relays, swim teams are not really teams;</a:t>
            </a:r>
            <a:r>
              <a:rPr lang="en-US" baseline="0" dirty="0"/>
              <a:t> rather, t</a:t>
            </a:r>
            <a:r>
              <a:rPr lang="en-US" dirty="0"/>
              <a:t>hey</a:t>
            </a:r>
            <a:r>
              <a:rPr lang="en-US" baseline="0" dirty="0"/>
              <a:t> a</a:t>
            </a:r>
            <a:r>
              <a:rPr lang="en-US" dirty="0"/>
              <a:t>re groups of individuals performing individually, whose total performance is the aggregate summation of their individual performances.</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13</a:t>
            </a:fld>
            <a:endParaRPr lang="en-US" dirty="0"/>
          </a:p>
        </p:txBody>
      </p:sp>
    </p:spTree>
    <p:extLst>
      <p:ext uri="{BB962C8B-B14F-4D97-AF65-F5344CB8AC3E}">
        <p14:creationId xmlns:p14="http://schemas.microsoft.com/office/powerpoint/2010/main" val="28773681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a:r>
              <a:rPr lang="en-US" dirty="0"/>
              <a:t>Few trends have influenced jobs as much as the massive movement to introduce teams into the workplace. Working on teams requires employees to cooperate with others, share information, confront differences, and sublimate personal interests for the greater good of the team. Understanding the distinctions between problem solving, self-managed, cross-functional, and virtual teams as well as multiteam systems helps determine the appropriate applications for team-based work. Concepts such as reflexivity, team efficacy, team identity, team cohesion, and mental models bring to light important issues relating to team context, composition, and processes. For teams to function optimally, careful attention must be given to hiring, creating, and rewarding team players. Still, effective organizations recognize that teams are not always the best method for getting the work done efficiently. Careful discernment and an understanding of organizational behavior are needed. </a:t>
            </a:r>
          </a:p>
          <a:p>
            <a:pPr marL="171450" lvl="0" indent="-171450">
              <a:buFont typeface="Arial" panose="020B0604020202020204" pitchFamily="34" charset="0"/>
              <a:buChar char="•"/>
            </a:pPr>
            <a:r>
              <a:rPr lang="en-US" dirty="0"/>
              <a:t>Effective teams have adequate resources, effective leadership, a climate of trust, and a performance evaluation and reward system that reflects team contributions. These teams have individuals with technical expertise, and the right traits and skills.</a:t>
            </a:r>
          </a:p>
          <a:p>
            <a:pPr marL="171450" lvl="0" indent="-171450">
              <a:buFont typeface="Arial" panose="020B0604020202020204" pitchFamily="34" charset="0"/>
              <a:buChar char="•"/>
            </a:pPr>
            <a:r>
              <a:rPr lang="en-US" dirty="0"/>
              <a:t>Effective teams tend to be small. They have members who fill role demands and who prefer to be part of a group.</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14</a:t>
            </a:fld>
            <a:endParaRPr lang="en-US" dirty="0"/>
          </a:p>
        </p:txBody>
      </p:sp>
    </p:spTree>
    <p:extLst>
      <p:ext uri="{BB962C8B-B14F-4D97-AF65-F5344CB8AC3E}">
        <p14:creationId xmlns:p14="http://schemas.microsoft.com/office/powerpoint/2010/main" val="11948542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a:r>
              <a:rPr lang="en-US" dirty="0"/>
              <a:t>Finally, </a:t>
            </a:r>
          </a:p>
          <a:p>
            <a:pPr marL="171450" lvl="0" indent="-171450">
              <a:buFont typeface="Arial" panose="020B0604020202020204" pitchFamily="34" charset="0"/>
              <a:buChar char="•"/>
            </a:pPr>
            <a:r>
              <a:rPr lang="en-US" dirty="0"/>
              <a:t>Effective teams have members who believe in the team’s capabilities, are committed to a common plan and purpose, and have an accurate shared mental model of what is to be accomplished.</a:t>
            </a:r>
          </a:p>
          <a:p>
            <a:pPr marL="171450" lvl="0" indent="-171450">
              <a:buFont typeface="Arial" panose="020B0604020202020204" pitchFamily="34" charset="0"/>
              <a:buChar char="•"/>
            </a:pPr>
            <a:r>
              <a:rPr lang="en-US" dirty="0"/>
              <a:t>Select individuals who have the interpersonal skills to be effective team players, provide training to develop teamwork skills, and reward individuals for cooperative efforts.</a:t>
            </a:r>
          </a:p>
          <a:p>
            <a:pPr marL="171450" lvl="0" indent="-171450">
              <a:buFont typeface="Arial" panose="020B0604020202020204" pitchFamily="34" charset="0"/>
              <a:buChar char="•"/>
            </a:pPr>
            <a:r>
              <a:rPr lang="en-US" dirty="0"/>
              <a:t>Do not assume that teams are always needed. When tasks will not benefit from interdependency, individuals may be the better choice.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15</a:t>
            </a:fld>
            <a:endParaRPr lang="en-US" dirty="0"/>
          </a:p>
        </p:txBody>
      </p:sp>
    </p:spTree>
    <p:extLst>
      <p:ext uri="{BB962C8B-B14F-4D97-AF65-F5344CB8AC3E}">
        <p14:creationId xmlns:p14="http://schemas.microsoft.com/office/powerpoint/2010/main" val="14992159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After studying this chapter, you should be able to:</a:t>
            </a:r>
          </a:p>
          <a:p>
            <a:pPr marL="171450" indent="-171450">
              <a:buFont typeface="Arial"/>
              <a:buChar char="•"/>
            </a:pPr>
            <a:r>
              <a:rPr lang="en-US" sz="1200" dirty="0">
                <a:effectLst/>
                <a:cs typeface="Arial" charset="0"/>
              </a:rPr>
              <a:t>Analyze the continued popularity of teams in organizations.</a:t>
            </a:r>
          </a:p>
          <a:p>
            <a:pPr marL="171450" indent="-171450">
              <a:buFont typeface="Arial"/>
              <a:buChar char="•"/>
            </a:pPr>
            <a:r>
              <a:rPr lang="en-US" sz="1200" dirty="0">
                <a:effectLst/>
                <a:cs typeface="Arial" charset="0"/>
              </a:rPr>
              <a:t>Contrast groups and teams.</a:t>
            </a:r>
          </a:p>
          <a:p>
            <a:pPr marL="171450" indent="-171450">
              <a:buFont typeface="Arial"/>
              <a:buChar char="•"/>
            </a:pPr>
            <a:r>
              <a:rPr lang="en-US" sz="1200" dirty="0">
                <a:effectLst/>
                <a:cs typeface="Arial" charset="0"/>
              </a:rPr>
              <a:t>Contrast the five types of team</a:t>
            </a:r>
            <a:r>
              <a:rPr lang="en-US" sz="1200" baseline="0" dirty="0">
                <a:effectLst/>
                <a:cs typeface="Arial" charset="0"/>
              </a:rPr>
              <a:t> arrangements</a:t>
            </a:r>
            <a:r>
              <a:rPr lang="en-US" sz="1200" dirty="0">
                <a:effectLst/>
                <a:cs typeface="Arial" charset="0"/>
              </a:rPr>
              <a:t>.</a:t>
            </a:r>
          </a:p>
          <a:p>
            <a:pPr marL="171450" indent="-171450">
              <a:buFont typeface="Arial"/>
              <a:buChar char="•"/>
            </a:pPr>
            <a:r>
              <a:rPr lang="en-US" sz="1200" dirty="0">
                <a:effectLst/>
                <a:cs typeface="Arial" charset="0"/>
              </a:rPr>
              <a:t>Identify the characteristics of effective teams.</a:t>
            </a:r>
          </a:p>
          <a:p>
            <a:pPr marL="171450" indent="-171450">
              <a:buFont typeface="Arial"/>
              <a:buChar char="•"/>
            </a:pPr>
            <a:r>
              <a:rPr lang="en-US" sz="1200" dirty="0">
                <a:effectLst/>
                <a:cs typeface="Arial" charset="0"/>
              </a:rPr>
              <a:t>Explain how organizations can create team players.</a:t>
            </a:r>
          </a:p>
          <a:p>
            <a:pPr marL="171450" indent="-171450">
              <a:buFont typeface="Arial"/>
              <a:buChar char="•"/>
            </a:pPr>
            <a:r>
              <a:rPr lang="en-US" sz="1200" dirty="0">
                <a:effectLst/>
                <a:cs typeface="Arial" charset="0"/>
              </a:rPr>
              <a:t>Decide when to use individuals instead of teams.</a:t>
            </a:r>
            <a:endParaRPr lang="en-US" altLang="en-US" sz="1200" dirty="0">
              <a:solidFill>
                <a:schemeClr val="tx1">
                  <a:lumMod val="75000"/>
                  <a:lumOff val="25000"/>
                </a:schemeClr>
              </a:solidFill>
              <a:ea typeface="ＭＳ Ｐゴシック" pitchFamily="34" charset="-128"/>
              <a:cs typeface="Lucida Sans Unicode" pitchFamily="34"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16</a:t>
            </a:fld>
            <a:endParaRPr lang="en-US" dirty="0"/>
          </a:p>
        </p:txBody>
      </p:sp>
    </p:spTree>
    <p:extLst>
      <p:ext uri="{BB962C8B-B14F-4D97-AF65-F5344CB8AC3E}">
        <p14:creationId xmlns:p14="http://schemas.microsoft.com/office/powerpoint/2010/main" val="2106454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After studying this chapter, you should be able to:</a:t>
            </a:r>
          </a:p>
          <a:p>
            <a:pPr marL="171450" indent="-171450">
              <a:buFont typeface="Arial"/>
              <a:buChar char="•"/>
            </a:pPr>
            <a:r>
              <a:rPr lang="en-US" sz="1200" dirty="0">
                <a:effectLst/>
                <a:cs typeface="Arial" charset="0"/>
              </a:rPr>
              <a:t>Analyze the continued popularity of teams in organizations.</a:t>
            </a:r>
          </a:p>
          <a:p>
            <a:pPr marL="171450" indent="-171450">
              <a:buFont typeface="Arial"/>
              <a:buChar char="•"/>
            </a:pPr>
            <a:r>
              <a:rPr lang="en-US" sz="1200" dirty="0">
                <a:effectLst/>
                <a:cs typeface="Arial" charset="0"/>
              </a:rPr>
              <a:t>Contrast groups and teams.</a:t>
            </a:r>
          </a:p>
          <a:p>
            <a:pPr marL="171450" indent="-171450">
              <a:buFont typeface="Arial"/>
              <a:buChar char="•"/>
            </a:pPr>
            <a:r>
              <a:rPr lang="en-US" sz="1200" dirty="0">
                <a:effectLst/>
                <a:cs typeface="Arial" charset="0"/>
              </a:rPr>
              <a:t>Contrast the five types of team</a:t>
            </a:r>
            <a:r>
              <a:rPr lang="en-US" sz="1200" baseline="0" dirty="0">
                <a:effectLst/>
                <a:cs typeface="Arial" charset="0"/>
              </a:rPr>
              <a:t> arrangements</a:t>
            </a:r>
            <a:r>
              <a:rPr lang="en-US" sz="1200" dirty="0">
                <a:effectLst/>
                <a:cs typeface="Arial" charset="0"/>
              </a:rPr>
              <a:t>.</a:t>
            </a:r>
          </a:p>
          <a:p>
            <a:pPr marL="171450" indent="-171450">
              <a:buFont typeface="Arial"/>
              <a:buChar char="•"/>
            </a:pPr>
            <a:r>
              <a:rPr lang="en-US" sz="1200" dirty="0">
                <a:effectLst/>
                <a:cs typeface="Arial" charset="0"/>
              </a:rPr>
              <a:t>Identify the characteristics of effective teams.</a:t>
            </a:r>
          </a:p>
          <a:p>
            <a:pPr marL="171450" indent="-171450">
              <a:buFont typeface="Arial"/>
              <a:buChar char="•"/>
            </a:pPr>
            <a:r>
              <a:rPr lang="en-US" sz="1200" dirty="0">
                <a:effectLst/>
                <a:cs typeface="Arial" charset="0"/>
              </a:rPr>
              <a:t>Explain how organizations can create team players.</a:t>
            </a:r>
          </a:p>
          <a:p>
            <a:pPr marL="171450" indent="-171450">
              <a:buFont typeface="Arial"/>
              <a:buChar char="•"/>
            </a:pPr>
            <a:r>
              <a:rPr lang="en-US" sz="1200" dirty="0">
                <a:effectLst/>
                <a:cs typeface="Arial" charset="0"/>
              </a:rPr>
              <a:t>Decide when to use individuals instead of teams.</a:t>
            </a:r>
            <a:endParaRPr lang="en-US" altLang="en-US" sz="1200" dirty="0">
              <a:solidFill>
                <a:schemeClr val="tx1">
                  <a:lumMod val="75000"/>
                  <a:lumOff val="25000"/>
                </a:schemeClr>
              </a:solidFill>
              <a:ea typeface="ＭＳ Ｐゴシック" pitchFamily="34" charset="-128"/>
              <a:cs typeface="Lucida Sans Unicode" pitchFamily="34"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a:t>
            </a:fld>
            <a:endParaRPr lang="en-US" dirty="0"/>
          </a:p>
        </p:txBody>
      </p:sp>
    </p:spTree>
    <p:extLst>
      <p:ext uri="{BB962C8B-B14F-4D97-AF65-F5344CB8AC3E}">
        <p14:creationId xmlns:p14="http://schemas.microsoft.com/office/powerpoint/2010/main" val="32547142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are teams popular? In short, because we believe they are effective. </a:t>
            </a:r>
            <a:endParaRPr lang="en-US" sz="1000" dirty="0"/>
          </a:p>
          <a:p>
            <a:pPr marL="171450" indent="-171450">
              <a:buFont typeface="Arial" panose="020B0604020202020204" pitchFamily="34" charset="0"/>
              <a:buChar char="•"/>
            </a:pPr>
            <a:r>
              <a:rPr lang="en-US" dirty="0"/>
              <a:t>Teams can sometimes achieve feats an individual could never accomplish.</a:t>
            </a:r>
            <a:endParaRPr lang="en-US" sz="1000" dirty="0"/>
          </a:p>
          <a:p>
            <a:pPr marL="171450" indent="-171450">
              <a:buFont typeface="Arial" panose="020B0604020202020204" pitchFamily="34" charset="0"/>
              <a:buChar char="•"/>
            </a:pPr>
            <a:r>
              <a:rPr lang="en-US" dirty="0"/>
              <a:t>Teams are more flexible and responsive to changing events than traditional departments or other forms of permanent groupings. </a:t>
            </a:r>
            <a:endParaRPr lang="en-US" sz="1000" dirty="0"/>
          </a:p>
          <a:p>
            <a:pPr marL="171450" indent="-171450">
              <a:buFont typeface="Arial" panose="020B0604020202020204" pitchFamily="34" charset="0"/>
              <a:buChar char="•"/>
            </a:pPr>
            <a:r>
              <a:rPr lang="en-US" dirty="0"/>
              <a:t>They can quickly assemble, deploy, refocus, and disband. </a:t>
            </a:r>
            <a:endParaRPr lang="en-US" sz="1000" dirty="0"/>
          </a:p>
          <a:p>
            <a:pPr marL="171450" indent="-171450">
              <a:buFont typeface="Arial" panose="020B0604020202020204" pitchFamily="34" charset="0"/>
              <a:buChar char="•"/>
            </a:pPr>
            <a:r>
              <a:rPr lang="en-US" dirty="0"/>
              <a:t>They are an effective means to democratize organizations and increase employee involvement. </a:t>
            </a:r>
            <a:endParaRPr lang="en-US" sz="1000" dirty="0"/>
          </a:p>
          <a:p>
            <a:r>
              <a:rPr lang="en-US" dirty="0"/>
              <a:t>And finally, research indicates that our involvement in teams positively shapes the way we think as individuals, introducing a collaborative mindset about even our personal decision making. The fact that organizations have embraced teamwork doesn’t necessarily mean teams are always effective. Team members, as humans, can be swayed by fads and herd mentality that can lead them astray from the best decisions.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a:t>
            </a:fld>
            <a:endParaRPr lang="en-US" dirty="0"/>
          </a:p>
        </p:txBody>
      </p:sp>
    </p:spTree>
    <p:extLst>
      <p:ext uri="{BB962C8B-B14F-4D97-AF65-F5344CB8AC3E}">
        <p14:creationId xmlns:p14="http://schemas.microsoft.com/office/powerpoint/2010/main" val="4081749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a:t>Groups and teams are not the same thing. Exhibit 10-1 shows that a </a:t>
            </a:r>
            <a:r>
              <a:rPr lang="en-US" i="1" dirty="0"/>
              <a:t>work group </a:t>
            </a:r>
            <a:r>
              <a:rPr lang="en-US" dirty="0"/>
              <a:t>interacts primarily to share information and make decisions to help members perform within his or her area of responsibility. In contrast, a </a:t>
            </a:r>
            <a:r>
              <a:rPr lang="en-US" i="1" dirty="0"/>
              <a:t>work team </a:t>
            </a:r>
            <a:r>
              <a:rPr lang="en-US" dirty="0"/>
              <a:t>generates positive synergy through coordinated effort. Individual efforts result in a level of performance that is greater than the sum of those individual inputs.</a:t>
            </a:r>
          </a:p>
          <a:p>
            <a:pPr>
              <a:spcBef>
                <a:spcPct val="0"/>
              </a:spcBef>
            </a:pP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4</a:t>
            </a:fld>
            <a:endParaRPr lang="en-US" dirty="0"/>
          </a:p>
        </p:txBody>
      </p:sp>
    </p:spTree>
    <p:extLst>
      <p:ext uri="{BB962C8B-B14F-4D97-AF65-F5344CB8AC3E}">
        <p14:creationId xmlns:p14="http://schemas.microsoft.com/office/powerpoint/2010/main" val="33106324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a:t>Exhibit 10-2 identifies four common types of teams. In addition, we’ll also describe </a:t>
            </a:r>
            <a:r>
              <a:rPr lang="en-US" i="1" dirty="0"/>
              <a:t>multiteam</a:t>
            </a:r>
            <a:r>
              <a:rPr lang="en-US" dirty="0"/>
              <a:t> </a:t>
            </a:r>
            <a:r>
              <a:rPr lang="en-US" i="1" dirty="0"/>
              <a:t>systems</a:t>
            </a:r>
            <a:r>
              <a:rPr lang="en-US" dirty="0"/>
              <a:t>. </a:t>
            </a:r>
          </a:p>
          <a:p>
            <a:pPr>
              <a:spcBef>
                <a:spcPct val="0"/>
              </a:spcBef>
            </a:pPr>
            <a:endParaRPr lang="en-US" dirty="0"/>
          </a:p>
          <a:p>
            <a:pPr>
              <a:spcBef>
                <a:spcPct val="0"/>
              </a:spcBef>
            </a:pPr>
            <a:r>
              <a:rPr lang="en-US" dirty="0"/>
              <a:t>First are </a:t>
            </a:r>
            <a:r>
              <a:rPr lang="en-US" i="1" dirty="0"/>
              <a:t>problem-solving </a:t>
            </a:r>
            <a:r>
              <a:rPr lang="en-US" dirty="0"/>
              <a:t>teams. In the past, teams were typically composed of 5–12 hourly employees from the same department who met for a few hours each week to discuss ways of improving quality, efficiency, and the work environment. These problem-solving teams rarely had the authority to implement their suggested actions.</a:t>
            </a:r>
            <a:r>
              <a:rPr lang="en-US" baseline="0" dirty="0"/>
              <a:t> </a:t>
            </a:r>
          </a:p>
          <a:p>
            <a:pPr>
              <a:spcBef>
                <a:spcPct val="0"/>
              </a:spcBef>
            </a:pPr>
            <a:endParaRPr lang="en-US" i="1" dirty="0"/>
          </a:p>
          <a:p>
            <a:pPr>
              <a:spcBef>
                <a:spcPct val="0"/>
              </a:spcBef>
            </a:pPr>
            <a:r>
              <a:rPr lang="en-US" i="1" dirty="0"/>
              <a:t>Self-managed teams </a:t>
            </a:r>
            <a:r>
              <a:rPr lang="en-US" dirty="0"/>
              <a:t>are groups of employees who perform highly related or interdependent jobs and take on many of the responsibilities of supervisors. </a:t>
            </a:r>
          </a:p>
          <a:p>
            <a:pPr>
              <a:spcBef>
                <a:spcPct val="0"/>
              </a:spcBef>
            </a:pPr>
            <a:endParaRPr lang="en-US" i="1" dirty="0"/>
          </a:p>
          <a:p>
            <a:pPr>
              <a:spcBef>
                <a:spcPct val="0"/>
              </a:spcBef>
            </a:pPr>
            <a:r>
              <a:rPr lang="en-US" i="1" dirty="0"/>
              <a:t>Cross-functional teams </a:t>
            </a:r>
            <a:r>
              <a:rPr lang="en-US" dirty="0"/>
              <a:t>are made up of employees from about the same hierarchical level but different work areas, who come together to accomplish a task. </a:t>
            </a:r>
          </a:p>
          <a:p>
            <a:pPr>
              <a:spcBef>
                <a:spcPct val="0"/>
              </a:spcBef>
            </a:pPr>
            <a:endParaRPr lang="en-US" i="1" dirty="0"/>
          </a:p>
          <a:p>
            <a:pPr>
              <a:spcBef>
                <a:spcPct val="0"/>
              </a:spcBef>
            </a:pPr>
            <a:r>
              <a:rPr lang="en-US" i="1" dirty="0"/>
              <a:t>Virtual teams </a:t>
            </a:r>
            <a:r>
              <a:rPr lang="en-US" dirty="0"/>
              <a:t>use computer technology to tie together physically dispersed members in order to achieve a common goal. </a:t>
            </a:r>
          </a:p>
          <a:p>
            <a:pPr>
              <a:spcBef>
                <a:spcPct val="0"/>
              </a:spcBef>
            </a:pPr>
            <a:endParaRPr lang="en-US" dirty="0"/>
          </a:p>
          <a:p>
            <a:pPr>
              <a:spcBef>
                <a:spcPct val="0"/>
              </a:spcBef>
            </a:pPr>
            <a:r>
              <a:rPr lang="en-US" dirty="0"/>
              <a:t>Finally, </a:t>
            </a:r>
            <a:r>
              <a:rPr lang="en-US" i="1" dirty="0"/>
              <a:t>multiteam</a:t>
            </a:r>
            <a:r>
              <a:rPr lang="en-US" dirty="0"/>
              <a:t> </a:t>
            </a:r>
            <a:r>
              <a:rPr lang="en-US" i="1" dirty="0"/>
              <a:t>systems</a:t>
            </a:r>
            <a:r>
              <a:rPr lang="en-US" dirty="0"/>
              <a:t> are collections of two or more interdependent teams that share a superordinate goal – they are a team of teams.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5</a:t>
            </a:fld>
            <a:endParaRPr lang="en-US" dirty="0"/>
          </a:p>
        </p:txBody>
      </p:sp>
    </p:spTree>
    <p:extLst>
      <p:ext uri="{BB962C8B-B14F-4D97-AF65-F5344CB8AC3E}">
        <p14:creationId xmlns:p14="http://schemas.microsoft.com/office/powerpoint/2010/main" val="11344170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a:t>Exhibit 10-3 summarizes what we know about what makes teams effective. There are a few caveats.</a:t>
            </a:r>
            <a:r>
              <a:rPr lang="en-US" baseline="0" dirty="0"/>
              <a:t> F</a:t>
            </a:r>
            <a:r>
              <a:rPr lang="en-US" dirty="0"/>
              <a:t>irst, teams differ in form and structure. The model attempts to generalize across all types of teams, but avoids rigidly applying its predictions to all teams. Second, the model assumes that teamwork is preferable to individual work. Third, consider what team effectiveness means in this model. Typically, team effectiveness includes objective measures of the team’s productivity, managers’ ratings of the team’s performance, and aggregate measures of member satisfaction.</a:t>
            </a:r>
          </a:p>
          <a:p>
            <a:pPr>
              <a:spcBef>
                <a:spcPct val="0"/>
              </a:spcBef>
            </a:pP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6</a:t>
            </a:fld>
            <a:endParaRPr lang="en-US" dirty="0"/>
          </a:p>
        </p:txBody>
      </p:sp>
    </p:spTree>
    <p:extLst>
      <p:ext uri="{BB962C8B-B14F-4D97-AF65-F5344CB8AC3E}">
        <p14:creationId xmlns:p14="http://schemas.microsoft.com/office/powerpoint/2010/main" val="11170153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a:t>What factors determine whether teams are successful? There are four contextual factors that are most significant to team performance.</a:t>
            </a:r>
          </a:p>
          <a:p>
            <a:pPr>
              <a:spcBef>
                <a:spcPct val="0"/>
              </a:spcBef>
            </a:pPr>
            <a:endParaRPr lang="en-US" dirty="0"/>
          </a:p>
          <a:p>
            <a:pPr>
              <a:spcBef>
                <a:spcPct val="0"/>
              </a:spcBef>
            </a:pPr>
            <a:r>
              <a:rPr lang="en-US" dirty="0"/>
              <a:t>First, adequate resources are needed. All work teams rely on resources outside the group to sustain it. A scarcity of resources directly reduces the ability of the team to perform its job effectively. </a:t>
            </a:r>
          </a:p>
          <a:p>
            <a:pPr>
              <a:spcBef>
                <a:spcPct val="0"/>
              </a:spcBef>
            </a:pPr>
            <a:endParaRPr lang="en-US" dirty="0"/>
          </a:p>
          <a:p>
            <a:pPr>
              <a:spcBef>
                <a:spcPct val="0"/>
              </a:spcBef>
            </a:pPr>
            <a:r>
              <a:rPr lang="en-US" dirty="0"/>
              <a:t>Second, leadership and structure must be present. Teams can’t function if they can’t agree on who is to do what and ensure all members share the workload. Leadership is especially important in multiteam systems, in which different teams coordinate their efforts to produce a desired outcome. </a:t>
            </a:r>
          </a:p>
          <a:p>
            <a:pPr>
              <a:spcBef>
                <a:spcPct val="0"/>
              </a:spcBef>
            </a:pPr>
            <a:endParaRPr lang="en-US" dirty="0"/>
          </a:p>
          <a:p>
            <a:pPr>
              <a:spcBef>
                <a:spcPct val="0"/>
              </a:spcBef>
            </a:pPr>
            <a:r>
              <a:rPr lang="en-US" dirty="0"/>
              <a:t>Third, a climate of trust must be created. Members of effective teams trust each other and exhibit trust in their leaders. When members trust each other, they are more willing to take risks and are more willing to commit to their leader’s goals and decisions. </a:t>
            </a:r>
          </a:p>
          <a:p>
            <a:pPr>
              <a:spcBef>
                <a:spcPct val="0"/>
              </a:spcBef>
            </a:pPr>
            <a:endParaRPr lang="en-US" dirty="0"/>
          </a:p>
          <a:p>
            <a:pPr>
              <a:spcBef>
                <a:spcPct val="0"/>
              </a:spcBef>
            </a:pPr>
            <a:r>
              <a:rPr lang="en-US" dirty="0"/>
              <a:t>Finally, a performance evaluation and reward system must be in place. Individual performance evaluations and incentives may not be consistent with the development of high-performance teams. In addition to evaluating and rewarding employees for their individual contributions, management should modify the traditional, individually oriented evaluation and reward system to reflect team performance and focus on hybrid systems that recognize individual members for their exceptional contributions and reward the entire group for positive outcomes. Management should consider group-based appraisals, profit sharing, </a:t>
            </a:r>
            <a:r>
              <a:rPr lang="en-US" dirty="0" err="1"/>
              <a:t>gainsharing</a:t>
            </a:r>
            <a:r>
              <a:rPr lang="en-US" dirty="0"/>
              <a:t>, small-group incentives, and other system modifications that will reinforce team effort and commitment.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7</a:t>
            </a:fld>
            <a:endParaRPr lang="en-US" dirty="0"/>
          </a:p>
        </p:txBody>
      </p:sp>
    </p:spTree>
    <p:extLst>
      <p:ext uri="{BB962C8B-B14F-4D97-AF65-F5344CB8AC3E}">
        <p14:creationId xmlns:p14="http://schemas.microsoft.com/office/powerpoint/2010/main" val="22073399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a:t>Factors to consider when staffing a team are the abilities of members, personalities, allocating roles, diversity, team size, and member preferences. Let’s look at each of these, beginning with abilities of members.</a:t>
            </a:r>
          </a:p>
          <a:p>
            <a:pPr>
              <a:spcBef>
                <a:spcPct val="0"/>
              </a:spcBef>
            </a:pPr>
            <a:endParaRPr lang="en-US" dirty="0"/>
          </a:p>
          <a:p>
            <a:pPr>
              <a:spcBef>
                <a:spcPct val="0"/>
              </a:spcBef>
            </a:pPr>
            <a:r>
              <a:rPr lang="en-US" dirty="0"/>
              <a:t>Part of a team’s performance depends on the knowledge, skills, and abilities of its individual members. Research reveals that when the task entails considerable thought, such as solving a complex problem like reengineering an assembly line, high-ability teams, composed of mostly intelligent members, do better than lower-ability teams, especially when the workload is distributed evenly. The ability of the team’s leader also matters. Smart team leaders help less-intelligent team members when they struggle with a task. But a less-intelligent leader can neutralize the effect of a high-ability team. </a:t>
            </a:r>
          </a:p>
          <a:p>
            <a:pPr>
              <a:spcBef>
                <a:spcPct val="0"/>
              </a:spcBef>
            </a:pPr>
            <a:endParaRPr lang="en-US" dirty="0"/>
          </a:p>
          <a:p>
            <a:pPr>
              <a:spcBef>
                <a:spcPct val="0"/>
              </a:spcBef>
            </a:pPr>
            <a:r>
              <a:rPr lang="en-US" dirty="0"/>
              <a:t>Second is personality of members. Many of the dimensions identified in the Big Five personality model have shown to be relevant to team effectiveness. Teams that rate higher on mean levels of conscientiousness and openness to experience tend to perform better, and the minimum level of team member agreeableness also matters. Teams did worse when they had one or more highly disagreeable members. </a:t>
            </a:r>
          </a:p>
          <a:p>
            <a:pPr>
              <a:spcBef>
                <a:spcPct val="0"/>
              </a:spcBef>
            </a:pPr>
            <a:endParaRPr lang="en-US" dirty="0"/>
          </a:p>
          <a:p>
            <a:pPr>
              <a:spcBef>
                <a:spcPct val="0"/>
              </a:spcBef>
            </a:pPr>
            <a:r>
              <a:rPr lang="en-US" dirty="0"/>
              <a:t>Third</a:t>
            </a:r>
            <a:r>
              <a:rPr lang="en-US" baseline="0" dirty="0"/>
              <a:t> is </a:t>
            </a:r>
            <a:r>
              <a:rPr lang="en-US" dirty="0"/>
              <a:t>allocating roles. Teams have different needs, and people should be selected for a team to ensure that there is diversity and that all various roles are filled. Managers need to understand the individual strengths that each person can bring to a team, select members with their strengths in mind, and allocate work assignments accordingly. Put your most able, experienced, and conscientious workers in the most central roles in a team. </a:t>
            </a:r>
          </a:p>
          <a:p>
            <a:pPr>
              <a:spcBef>
                <a:spcPct val="0"/>
              </a:spcBef>
            </a:pPr>
            <a:endParaRPr lang="en-US" dirty="0"/>
          </a:p>
          <a:p>
            <a:pPr>
              <a:spcBef>
                <a:spcPct val="0"/>
              </a:spcBef>
            </a:pPr>
            <a:r>
              <a:rPr lang="en-US" dirty="0"/>
              <a:t>Fourth</a:t>
            </a:r>
            <a:r>
              <a:rPr lang="en-US" baseline="0" dirty="0"/>
              <a:t> is the </a:t>
            </a:r>
            <a:r>
              <a:rPr lang="en-US" dirty="0"/>
              <a:t>diversity of members. Many of us hold the optimistic view that diversity should be a good thing</a:t>
            </a:r>
            <a:r>
              <a:rPr lang="en-US" baseline="0" dirty="0"/>
              <a:t> – diverse</a:t>
            </a:r>
            <a:r>
              <a:rPr lang="en-US" dirty="0"/>
              <a:t> teams should benefit from differing perspectives and do better. Diversity in function and expertise are positively related to group performance, but these effects are quite small and depend on the situation.</a:t>
            </a:r>
            <a:r>
              <a:rPr lang="en-US" baseline="0" dirty="0"/>
              <a:t> </a:t>
            </a:r>
            <a:r>
              <a:rPr lang="en-US" dirty="0"/>
              <a:t>Proper leadership can improve the performance of diverse teams. When leaders provide an inspirational common goal for members with varying types of education and knowledge, teams are very creative.</a:t>
            </a:r>
            <a:r>
              <a:rPr lang="en-US" baseline="0" dirty="0"/>
              <a:t> </a:t>
            </a:r>
            <a:r>
              <a:rPr lang="en-US" dirty="0"/>
              <a:t>Cultural diversity does seem to be an asset for tasks that call for a variety of viewpoints,</a:t>
            </a:r>
            <a:r>
              <a:rPr lang="en-US" baseline="0" dirty="0"/>
              <a:t> b</a:t>
            </a:r>
            <a:r>
              <a:rPr lang="en-US" dirty="0"/>
              <a:t>ut culturally heterogeneous teams have more difficulty learning to work with each other and solving problems. The good news is that these difficulties seem to dissipate with time. </a:t>
            </a:r>
          </a:p>
          <a:p>
            <a:pPr>
              <a:spcBef>
                <a:spcPct val="0"/>
              </a:spcBef>
            </a:pPr>
            <a:endParaRPr lang="en-US" dirty="0"/>
          </a:p>
          <a:p>
            <a:pPr marL="0" lvl="2"/>
            <a:r>
              <a:rPr lang="en-US" dirty="0"/>
              <a:t>Fifth is cultural differences. We have discussed research on team diversity in race or gender. But what about diversity created by national differences? Like the earlier research, evidence here indicates these elements of diversity interfere with team processes, at least in the short term. Cultural diversity does seem to be an asset for tasks that call for a variety of viewpoints. But culturally heterogeneous teams have more difficulty learning to work with each other and solving problems. The good news is that these difficulties seem to dissipate with time. Although newly formed culturally diverse teams underperform newly formed culturally homogeneous teams, the differences disappear after about 3 months. </a:t>
            </a:r>
          </a:p>
          <a:p>
            <a:pPr>
              <a:spcBef>
                <a:spcPct val="0"/>
              </a:spcBef>
            </a:pPr>
            <a:endParaRPr lang="en-US" dirty="0"/>
          </a:p>
          <a:p>
            <a:pPr>
              <a:spcBef>
                <a:spcPct val="0"/>
              </a:spcBef>
            </a:pPr>
            <a:r>
              <a:rPr lang="en-US" dirty="0"/>
              <a:t>When</a:t>
            </a:r>
            <a:r>
              <a:rPr lang="en-US" baseline="0" dirty="0"/>
              <a:t> it comes to the s</a:t>
            </a:r>
            <a:r>
              <a:rPr lang="en-US" dirty="0"/>
              <a:t>ize of teams,</a:t>
            </a:r>
            <a:r>
              <a:rPr lang="en-US" baseline="0" dirty="0"/>
              <a:t> m</a:t>
            </a:r>
            <a:r>
              <a:rPr lang="en-US" dirty="0"/>
              <a:t>ost experts agree</a:t>
            </a:r>
            <a:r>
              <a:rPr lang="en-US" baseline="0" dirty="0"/>
              <a:t> that</a:t>
            </a:r>
            <a:r>
              <a:rPr lang="en-US" dirty="0"/>
              <a:t> keeping teams small is a key to improving group effectiveness. In general, the most effective teams have five to nine members. When teams have excess members, cohesiveness and mutual accountability decline, social loafing increases, and more people communicate less. </a:t>
            </a:r>
          </a:p>
          <a:p>
            <a:pPr>
              <a:spcBef>
                <a:spcPct val="0"/>
              </a:spcBef>
            </a:pPr>
            <a:endParaRPr lang="en-US" dirty="0"/>
          </a:p>
          <a:p>
            <a:pPr>
              <a:spcBef>
                <a:spcPct val="0"/>
              </a:spcBef>
            </a:pPr>
            <a:r>
              <a:rPr lang="en-US" dirty="0"/>
              <a:t>Finally, we come to the</a:t>
            </a:r>
            <a:r>
              <a:rPr lang="en-US" baseline="0" dirty="0"/>
              <a:t> issue of </a:t>
            </a:r>
            <a:r>
              <a:rPr lang="en-US" dirty="0"/>
              <a:t>member preferences. Not every employee is a team player. Given the option, many employees will select themselves out of team participation. High performing teams are likely to be composed of people who prefer working as part of a group.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8</a:t>
            </a:fld>
            <a:endParaRPr lang="en-US" dirty="0"/>
          </a:p>
        </p:txBody>
      </p:sp>
    </p:spTree>
    <p:extLst>
      <p:ext uri="{BB962C8B-B14F-4D97-AF65-F5344CB8AC3E}">
        <p14:creationId xmlns:p14="http://schemas.microsoft.com/office/powerpoint/2010/main" val="33611608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dirty="0"/>
              <a:t>Nine roles of potential teams members are shown in Exhibit 10-4</a:t>
            </a:r>
            <a:r>
              <a:rPr lang="en-US" baseline="0" dirty="0"/>
              <a:t> above</a:t>
            </a:r>
            <a:r>
              <a:rPr lang="en-US" dirty="0"/>
              <a:t>.</a:t>
            </a:r>
          </a:p>
        </p:txBody>
      </p:sp>
      <p:sp>
        <p:nvSpPr>
          <p:cNvPr id="4" name="Slide Number Placeholder 3"/>
          <p:cNvSpPr>
            <a:spLocks noGrp="1"/>
          </p:cNvSpPr>
          <p:nvPr>
            <p:ph type="sldNum" sz="quarter" idx="10"/>
          </p:nvPr>
        </p:nvSpPr>
        <p:spPr/>
        <p:txBody>
          <a:bodyPr/>
          <a:lstStyle/>
          <a:p>
            <a:fld id="{A73D6722-9B4D-4E29-B226-C325925A8118}" type="slidenum">
              <a:rPr lang="en-US" smtClean="0"/>
              <a:pPr/>
              <a:t>9</a:t>
            </a:fld>
            <a:endParaRPr lang="en-US" dirty="0"/>
          </a:p>
        </p:txBody>
      </p:sp>
    </p:spTree>
    <p:extLst>
      <p:ext uri="{BB962C8B-B14F-4D97-AF65-F5344CB8AC3E}">
        <p14:creationId xmlns:p14="http://schemas.microsoft.com/office/powerpoint/2010/main" val="22790468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10/26/20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5" name="Picture 14"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2067" y="6434394"/>
            <a:ext cx="918000" cy="279915"/>
          </a:xfrm>
          <a:prstGeom prst="rect">
            <a:avLst/>
          </a:prstGeom>
        </p:spPr>
      </p:pic>
      <p:sp>
        <p:nvSpPr>
          <p:cNvPr id="11" name="Text Placeholder 2"/>
          <p:cNvSpPr>
            <a:spLocks noGrp="1"/>
          </p:cNvSpPr>
          <p:nvPr>
            <p:ph type="body" sz="quarter" idx="16" hasCustomPrompt="1"/>
          </p:nvPr>
        </p:nvSpPr>
        <p:spPr>
          <a:xfrm>
            <a:off x="1828800" y="6446520"/>
            <a:ext cx="6858000" cy="274320"/>
          </a:xfrm>
        </p:spPr>
        <p:txBody>
          <a:bodyPr lIns="91440" tIns="45720" rIns="91440" bIns="45720" anchor="ctr" anchorCtr="0"/>
          <a:lstStyle>
            <a:lvl1pPr marL="0" indent="0" algn="r">
              <a:buNone/>
              <a:defRPr lang="en-IN" altLang="en-US" sz="1200" kern="1200" dirty="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ltLang="en-US" sz="1200" dirty="0">
                <a:latin typeface="Verdana" panose="020B0604030504040204" pitchFamily="34" charset="0"/>
                <a:ea typeface="Verdana" panose="020B0604030504040204" pitchFamily="34" charset="0"/>
                <a:cs typeface="Verdana" panose="020B0604030504040204" pitchFamily="34" charset="0"/>
              </a:rPr>
              <a:t>Copyright © 2019, 2017, 2015, 2013 Pearson Education, Inc. All Rights Reserved.</a:t>
            </a:r>
            <a:endParaRPr lang="en-IN" dirty="0"/>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4" name="Date Placeholder 13"/>
          <p:cNvSpPr>
            <a:spLocks noGrp="1"/>
          </p:cNvSpPr>
          <p:nvPr>
            <p:ph type="dt" sz="half" idx="10"/>
          </p:nvPr>
        </p:nvSpPr>
        <p:spPr/>
        <p:txBody>
          <a:bodyPr/>
          <a:lstStyle/>
          <a:p>
            <a:fld id="{A9DF6EFB-3F44-496C-A842-1E0B3D3B975A}" type="datetimeFigureOut">
              <a:rPr lang="en-US" smtClean="0"/>
              <a:pPr/>
              <a:t>10/26/20</a:t>
            </a:fld>
            <a:endParaRPr lang="en-US" dirty="0"/>
          </a:p>
        </p:txBody>
      </p:sp>
      <p:sp>
        <p:nvSpPr>
          <p:cNvPr id="15" name="Slide Number Placeholder 14"/>
          <p:cNvSpPr>
            <a:spLocks noGrp="1"/>
          </p:cNvSpPr>
          <p:nvPr>
            <p:ph type="sldNum" sz="quarter" idx="11"/>
          </p:nvPr>
        </p:nvSpPr>
        <p:spPr/>
        <p:txBody>
          <a:bodyPr/>
          <a:lstStyle/>
          <a:p>
            <a:fld id="{200B2350-5261-4F5C-9DF5-EF0D264FC8D2}" type="slidenum">
              <a:rPr lang="en-US" smtClean="0"/>
              <a:pPr/>
              <a:t>‹#›</a:t>
            </a:fld>
            <a:endParaRPr lang="en-US" dirty="0"/>
          </a:p>
        </p:txBody>
      </p:sp>
      <p:sp>
        <p:nvSpPr>
          <p:cNvPr id="16" name="Footer Placeholder 1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10/26/20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10/26/20</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1" name="Picture 10"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2067" y="6434394"/>
            <a:ext cx="918000" cy="279915"/>
          </a:xfrm>
          <a:prstGeom prst="rect">
            <a:avLst/>
          </a:prstGeom>
        </p:spPr>
      </p:pic>
      <p:sp>
        <p:nvSpPr>
          <p:cNvPr id="9" name="Text Placeholder 2"/>
          <p:cNvSpPr>
            <a:spLocks noGrp="1"/>
          </p:cNvSpPr>
          <p:nvPr>
            <p:ph type="body" sz="quarter" idx="16" hasCustomPrompt="1"/>
          </p:nvPr>
        </p:nvSpPr>
        <p:spPr>
          <a:xfrm>
            <a:off x="1828800" y="6446520"/>
            <a:ext cx="6858000" cy="274320"/>
          </a:xfrm>
        </p:spPr>
        <p:txBody>
          <a:bodyPr lIns="91440" tIns="45720" rIns="91440" bIns="45720" anchor="ctr" anchorCtr="0"/>
          <a:lstStyle>
            <a:lvl1pPr marL="0" indent="0" algn="r">
              <a:buNone/>
              <a:defRPr lang="en-IN" altLang="en-US" sz="1200" kern="1200" dirty="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ltLang="en-US" sz="1200" dirty="0">
                <a:latin typeface="Verdana" panose="020B0604030504040204" pitchFamily="34" charset="0"/>
                <a:ea typeface="Verdana" panose="020B0604030504040204" pitchFamily="34" charset="0"/>
                <a:cs typeface="Verdana" panose="020B0604030504040204" pitchFamily="34" charset="0"/>
              </a:rPr>
              <a:t>Copyright © 2019, 2017, 2015, 2013 Pearson Education, Inc. All Rights Reserved.</a:t>
            </a:r>
            <a:endParaRPr lang="en-IN" dirty="0"/>
          </a:p>
        </p:txBody>
      </p:sp>
    </p:spTree>
    <p:extLst>
      <p:ext uri="{BB962C8B-B14F-4D97-AF65-F5344CB8AC3E}">
        <p14:creationId xmlns:p14="http://schemas.microsoft.com/office/powerpoint/2010/main" val="3711136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3" name="Text Placeholder 2"/>
          <p:cNvSpPr>
            <a:spLocks noGrp="1"/>
          </p:cNvSpPr>
          <p:nvPr>
            <p:ph type="body" sz="quarter" idx="16" hasCustomPrompt="1"/>
          </p:nvPr>
        </p:nvSpPr>
        <p:spPr>
          <a:xfrm>
            <a:off x="1828800" y="6446520"/>
            <a:ext cx="6858000" cy="274320"/>
          </a:xfrm>
        </p:spPr>
        <p:txBody>
          <a:bodyPr lIns="91440" tIns="45720" rIns="91440" bIns="45720" anchor="ctr" anchorCtr="0"/>
          <a:lstStyle>
            <a:lvl1pPr marL="0" indent="0" algn="r">
              <a:buNone/>
              <a:defRPr lang="en-IN" altLang="en-US" sz="1200" kern="1200" dirty="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ltLang="en-US" sz="1200" dirty="0">
                <a:latin typeface="Verdana" panose="020B0604030504040204" pitchFamily="34" charset="0"/>
                <a:ea typeface="Verdana" panose="020B0604030504040204" pitchFamily="34" charset="0"/>
                <a:cs typeface="Verdana" panose="020B0604030504040204" pitchFamily="34" charset="0"/>
              </a:rPr>
              <a:t>Copyright © 2019, 2017, 2015, 2013 Pearson Education, Inc. All Rights Reserved.</a:t>
            </a:r>
            <a:endParaRPr lang="en-IN"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2067" y="6434394"/>
            <a:ext cx="918000" cy="279915"/>
          </a:xfrm>
          <a:prstGeom prst="rect">
            <a:avLst/>
          </a:prstGeom>
        </p:spPr>
      </p:pic>
    </p:spTree>
    <p:extLst>
      <p:ext uri="{BB962C8B-B14F-4D97-AF65-F5344CB8AC3E}">
        <p14:creationId xmlns:p14="http://schemas.microsoft.com/office/powerpoint/2010/main" val="1820881520"/>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2067" y="6434394"/>
            <a:ext cx="918000" cy="279915"/>
          </a:xfrm>
          <a:prstGeom prst="rect">
            <a:avLst/>
          </a:prstGeom>
        </p:spPr>
      </p:pic>
    </p:spTree>
    <p:extLst>
      <p:ext uri="{BB962C8B-B14F-4D97-AF65-F5344CB8AC3E}">
        <p14:creationId xmlns:p14="http://schemas.microsoft.com/office/powerpoint/2010/main" val="2981062836"/>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10/26/20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10/26/20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sz="3600">
                <a:latin typeface="+mj-lt"/>
              </a:defRPr>
            </a:lvl1p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10/26/20</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10/26/20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10/26/20</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2067" y="6434394"/>
            <a:ext cx="918000" cy="279915"/>
          </a:xfrm>
          <a:prstGeom prst="rect">
            <a:avLst/>
          </a:prstGeom>
        </p:spPr>
      </p:pic>
      <p:sp>
        <p:nvSpPr>
          <p:cNvPr id="9" name="Text Placeholder 2"/>
          <p:cNvSpPr>
            <a:spLocks noGrp="1"/>
          </p:cNvSpPr>
          <p:nvPr>
            <p:ph type="body" sz="quarter" idx="16" hasCustomPrompt="1"/>
          </p:nvPr>
        </p:nvSpPr>
        <p:spPr>
          <a:xfrm>
            <a:off x="1828800" y="6446520"/>
            <a:ext cx="6858000" cy="274320"/>
          </a:xfrm>
        </p:spPr>
        <p:txBody>
          <a:bodyPr lIns="91440" tIns="45720" rIns="91440" bIns="45720" anchor="ctr" anchorCtr="0"/>
          <a:lstStyle>
            <a:lvl1pPr marL="0" indent="0" algn="r">
              <a:buNone/>
              <a:defRPr lang="en-IN" altLang="en-US" sz="1200" kern="1200" dirty="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ltLang="en-US" sz="1200" dirty="0">
                <a:latin typeface="Verdana" panose="020B0604030504040204" pitchFamily="34" charset="0"/>
                <a:ea typeface="Verdana" panose="020B0604030504040204" pitchFamily="34" charset="0"/>
                <a:cs typeface="Verdana" panose="020B0604030504040204" pitchFamily="34" charset="0"/>
              </a:rPr>
              <a:t>Copyright © 2019, 2017, 2015, 2013 Pearson Education, Inc. All Rights Reserved.</a:t>
            </a:r>
            <a:endParaRPr lang="en-IN" dirty="0"/>
          </a:p>
        </p:txBody>
      </p:sp>
    </p:spTree>
    <p:extLst>
      <p:ext uri="{BB962C8B-B14F-4D97-AF65-F5344CB8AC3E}">
        <p14:creationId xmlns:p14="http://schemas.microsoft.com/office/powerpoint/2010/main" val="2203796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10/26/20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10/26/20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
        <p:nvSpPr>
          <p:cNvPr id="6" name="Title 7"/>
          <p:cNvSpPr>
            <a:spLocks noGrp="1"/>
          </p:cNvSpPr>
          <p:nvPr>
            <p:ph type="title"/>
          </p:nvPr>
        </p:nvSpPr>
        <p:spPr>
          <a:xfrm>
            <a:off x="457200" y="215372"/>
            <a:ext cx="8229600" cy="1097280"/>
          </a:xfrm>
        </p:spPr>
        <p:txBody>
          <a:bodyPr/>
          <a:lstStyle/>
          <a:p>
            <a:r>
              <a:rPr lang="en-US" dirty="0"/>
              <a:t>Click to edit Master title style</a:t>
            </a:r>
          </a:p>
        </p:txBody>
      </p:sp>
      <p:sp>
        <p:nvSpPr>
          <p:cNvPr id="7" name="Content Placeholder 2"/>
          <p:cNvSpPr>
            <a:spLocks noGrp="1"/>
          </p:cNvSpPr>
          <p:nvPr>
            <p:ph idx="1"/>
          </p:nvPr>
        </p:nvSpPr>
        <p:spPr>
          <a:xfrm>
            <a:off x="457200" y="1600201"/>
            <a:ext cx="8229600" cy="914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p:cNvSpPr>
            <a:spLocks noGrp="1"/>
          </p:cNvSpPr>
          <p:nvPr>
            <p:ph idx="13"/>
          </p:nvPr>
        </p:nvSpPr>
        <p:spPr>
          <a:xfrm>
            <a:off x="457200" y="2667000"/>
            <a:ext cx="3886200" cy="2438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4"/>
          </p:nvPr>
        </p:nvSpPr>
        <p:spPr>
          <a:xfrm>
            <a:off x="4419600" y="2667000"/>
            <a:ext cx="4267200" cy="2438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10/26/20</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pic>
        <p:nvPicPr>
          <p:cNvPr id="12" name="Picture 11" descr="Pearson Logo"/>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62067" y="6434394"/>
            <a:ext cx="918000" cy="279915"/>
          </a:xfrm>
          <a:prstGeom prst="rect">
            <a:avLst/>
          </a:prstGeom>
        </p:spPr>
      </p:pic>
      <p:sp>
        <p:nvSpPr>
          <p:cNvPr id="9" name="Text Placeholder 2"/>
          <p:cNvSpPr txBox="1">
            <a:spLocks/>
          </p:cNvSpPr>
          <p:nvPr userDrawn="1"/>
        </p:nvSpPr>
        <p:spPr>
          <a:xfrm>
            <a:off x="1828800" y="6446520"/>
            <a:ext cx="6858000" cy="274320"/>
          </a:xfrm>
          <a:prstGeom prst="rect">
            <a:avLst/>
          </a:prstGeom>
        </p:spPr>
        <p:txBody>
          <a:bodyPr lIns="91440" tIns="45720" rIns="91440" bIns="45720" anchor="ctr" anchorCtr="0"/>
          <a:lstStyle>
            <a:lvl1pPr marL="0" indent="0" algn="r" defTabSz="914400" rtl="0" eaLnBrk="1" latinLnBrk="0" hangingPunct="1">
              <a:spcBef>
                <a:spcPts val="1500"/>
              </a:spcBef>
              <a:buClr>
                <a:srgbClr val="007FA3"/>
              </a:buClr>
              <a:buFont typeface="Arial" panose="020B0604020202020204" pitchFamily="34" charset="0"/>
              <a:buNone/>
              <a:defRPr lang="en-IN" altLang="en-US" sz="1200" kern="1200" dirty="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a:lstStyle>
          <a:p>
            <a:r>
              <a:rPr lang="en-US" dirty="0"/>
              <a:t>Copyright © 2019 Pearson Education, Ltd. All Rights Reserved.</a:t>
            </a:r>
          </a:p>
        </p:txBody>
      </p:sp>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61" r:id="rId3"/>
    <p:sldLayoutId id="2147483656" r:id="rId4"/>
    <p:sldLayoutId id="2147483650" r:id="rId5"/>
    <p:sldLayoutId id="2147483659" r:id="rId6"/>
    <p:sldLayoutId id="2147483658" r:id="rId7"/>
    <p:sldLayoutId id="2147483660" r:id="rId8"/>
    <p:sldLayoutId id="2147483662" r:id="rId9"/>
    <p:sldLayoutId id="2147483651" r:id="rId10"/>
    <p:sldLayoutId id="2147483654" r:id="rId11"/>
    <p:sldLayoutId id="2147483655" r:id="rId12"/>
    <p:sldLayoutId id="2147483663" r:id="rId13"/>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Organizational Behavior</a:t>
            </a:r>
          </a:p>
        </p:txBody>
      </p:sp>
      <p:sp>
        <p:nvSpPr>
          <p:cNvPr id="3" name="Text Placeholder 2"/>
          <p:cNvSpPr>
            <a:spLocks noGrp="1"/>
          </p:cNvSpPr>
          <p:nvPr>
            <p:ph type="body" sz="quarter" idx="13"/>
          </p:nvPr>
        </p:nvSpPr>
        <p:spPr/>
        <p:txBody>
          <a:bodyPr/>
          <a:lstStyle/>
          <a:p>
            <a:r>
              <a:rPr lang="en-US" dirty="0"/>
              <a:t>Eighteenth Edition, Global Edition</a:t>
            </a:r>
          </a:p>
        </p:txBody>
      </p:sp>
      <p:sp>
        <p:nvSpPr>
          <p:cNvPr id="4" name="Text Placeholder 3"/>
          <p:cNvSpPr>
            <a:spLocks noGrp="1"/>
          </p:cNvSpPr>
          <p:nvPr>
            <p:ph type="body" sz="quarter" idx="14"/>
          </p:nvPr>
        </p:nvSpPr>
        <p:spPr/>
        <p:txBody>
          <a:bodyPr/>
          <a:lstStyle/>
          <a:p>
            <a:r>
              <a:rPr lang="en-US" b="1" dirty="0"/>
              <a:t>Chapter 10</a:t>
            </a:r>
          </a:p>
        </p:txBody>
      </p:sp>
      <p:sp>
        <p:nvSpPr>
          <p:cNvPr id="5" name="Text Placeholder 4"/>
          <p:cNvSpPr>
            <a:spLocks noGrp="1"/>
          </p:cNvSpPr>
          <p:nvPr>
            <p:ph type="body" sz="quarter" idx="15"/>
          </p:nvPr>
        </p:nvSpPr>
        <p:spPr/>
        <p:txBody>
          <a:bodyPr/>
          <a:lstStyle/>
          <a:p>
            <a:r>
              <a:rPr lang="en-US" dirty="0"/>
              <a:t>Understanding Work Teams</a:t>
            </a:r>
          </a:p>
        </p:txBody>
      </p:sp>
      <p:sp>
        <p:nvSpPr>
          <p:cNvPr id="6" name="Text Placeholder 5"/>
          <p:cNvSpPr>
            <a:spLocks noGrp="1"/>
          </p:cNvSpPr>
          <p:nvPr>
            <p:ph type="body" sz="quarter" idx="16"/>
          </p:nvPr>
        </p:nvSpPr>
        <p:spPr/>
        <p:txBody>
          <a:bodyPr/>
          <a:lstStyle/>
          <a:p>
            <a:r>
              <a:rPr lang="en-US" altLang="en-US" dirty="0"/>
              <a:t>Copyright © 2019 Pearson Education, Ltd. All Rights Reserved.</a:t>
            </a:r>
          </a:p>
        </p:txBody>
      </p:sp>
      <p:pic>
        <p:nvPicPr>
          <p:cNvPr id="8" name="Picture 7" descr="Front cover: Organizational Behavior, Eighteenth Edition by Stephen P. Robbins and Timothy A. Judge"/>
          <p:cNvPicPr>
            <a:picLocks noChangeAspect="1"/>
          </p:cNvPicPr>
          <p:nvPr/>
        </p:nvPicPr>
        <p:blipFill>
          <a:blip r:embed="rId3" cstate="print"/>
          <a:stretch>
            <a:fillRect/>
          </a:stretch>
        </p:blipFill>
        <p:spPr>
          <a:xfrm>
            <a:off x="472776" y="1291894"/>
            <a:ext cx="3860117" cy="4948104"/>
          </a:xfrm>
          <a:prstGeom prst="rect">
            <a:avLst/>
          </a:prstGeom>
        </p:spPr>
      </p:pic>
    </p:spTree>
    <p:extLst>
      <p:ext uri="{BB962C8B-B14F-4D97-AF65-F5344CB8AC3E}">
        <p14:creationId xmlns:p14="http://schemas.microsoft.com/office/powerpoint/2010/main" val="6462033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458200" cy="1097280"/>
          </a:xfrm>
        </p:spPr>
        <p:txBody>
          <a:bodyPr/>
          <a:lstStyle/>
          <a:p>
            <a:r>
              <a:rPr lang="en-US" dirty="0"/>
              <a:t>Identify the Characteristics of Effective Teams </a:t>
            </a:r>
            <a:r>
              <a:rPr lang="en-US" sz="2000" b="0" dirty="0"/>
              <a:t>(5 of 6)</a:t>
            </a:r>
            <a:endParaRPr lang="en-US" b="0" dirty="0"/>
          </a:p>
        </p:txBody>
      </p:sp>
      <p:sp>
        <p:nvSpPr>
          <p:cNvPr id="3" name="Content Placeholder 2"/>
          <p:cNvSpPr>
            <a:spLocks noGrp="1"/>
          </p:cNvSpPr>
          <p:nvPr>
            <p:ph idx="1"/>
          </p:nvPr>
        </p:nvSpPr>
        <p:spPr>
          <a:xfrm>
            <a:off x="457200" y="1600201"/>
            <a:ext cx="5105400" cy="304799"/>
          </a:xfrm>
        </p:spPr>
        <p:txBody>
          <a:bodyPr/>
          <a:lstStyle/>
          <a:p>
            <a:pPr marL="0" indent="0">
              <a:buNone/>
            </a:pPr>
            <a:r>
              <a:rPr lang="en-US" sz="2000" b="1" dirty="0"/>
              <a:t>Exhibit 10-5</a:t>
            </a:r>
            <a:r>
              <a:rPr lang="en-US" sz="2000" dirty="0"/>
              <a:t> Effects of Group Processes</a:t>
            </a:r>
          </a:p>
        </p:txBody>
      </p:sp>
      <p:pic>
        <p:nvPicPr>
          <p:cNvPr id="4" name="Picture 3" descr="An illustration shows effects of group processes through the following equation: Potential group effectiveness plus Process gains minus Process losses equals Actual group effectivenes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1326" y="2954792"/>
            <a:ext cx="8161348" cy="948417"/>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458200" cy="1097280"/>
          </a:xfrm>
        </p:spPr>
        <p:txBody>
          <a:bodyPr/>
          <a:lstStyle/>
          <a:p>
            <a:r>
              <a:rPr lang="en-US" dirty="0"/>
              <a:t>Identify the Characteristics of Effective Teams </a:t>
            </a:r>
            <a:r>
              <a:rPr lang="en-US" sz="2000" b="0" dirty="0"/>
              <a:t>(6 of 6)</a:t>
            </a:r>
            <a:endParaRPr lang="en-US" b="0" dirty="0"/>
          </a:p>
        </p:txBody>
      </p:sp>
      <p:sp>
        <p:nvSpPr>
          <p:cNvPr id="3" name="Content Placeholder 2"/>
          <p:cNvSpPr>
            <a:spLocks noGrp="1"/>
          </p:cNvSpPr>
          <p:nvPr>
            <p:ph idx="1"/>
          </p:nvPr>
        </p:nvSpPr>
        <p:spPr/>
        <p:txBody>
          <a:bodyPr/>
          <a:lstStyle/>
          <a:p>
            <a:r>
              <a:rPr lang="en-US" sz="2400" dirty="0">
                <a:cs typeface="Arial" charset="0"/>
              </a:rPr>
              <a:t>Team Processes</a:t>
            </a:r>
          </a:p>
          <a:p>
            <a:pPr marL="740664" lvl="1" indent="-283464"/>
            <a:r>
              <a:rPr lang="en-US" sz="2400" dirty="0">
                <a:cs typeface="Arial" charset="0"/>
              </a:rPr>
              <a:t>Common Plan and Purpose</a:t>
            </a:r>
          </a:p>
          <a:p>
            <a:pPr marL="1140714" lvl="2" indent="-283464"/>
            <a:r>
              <a:rPr lang="en-US" sz="2400" b="1" dirty="0">
                <a:cs typeface="Arial" charset="0"/>
              </a:rPr>
              <a:t>Reflexivity</a:t>
            </a:r>
          </a:p>
          <a:p>
            <a:pPr marL="740664" lvl="1" indent="-283464"/>
            <a:r>
              <a:rPr lang="en-US" sz="2400" dirty="0">
                <a:cs typeface="Arial" charset="0"/>
              </a:rPr>
              <a:t>Specific Goals</a:t>
            </a:r>
          </a:p>
          <a:p>
            <a:pPr marL="740664" lvl="1" indent="-283464"/>
            <a:r>
              <a:rPr lang="en-US" sz="2400" b="1" dirty="0">
                <a:cs typeface="Arial" charset="0"/>
              </a:rPr>
              <a:t>Team Efficacy</a:t>
            </a:r>
          </a:p>
          <a:p>
            <a:pPr marL="740664" lvl="1" indent="-283464"/>
            <a:r>
              <a:rPr lang="en-US" sz="2400" b="1" dirty="0">
                <a:cs typeface="Arial" charset="0"/>
              </a:rPr>
              <a:t>Team Identity</a:t>
            </a:r>
          </a:p>
          <a:p>
            <a:pPr marL="740664" lvl="1" indent="-283464"/>
            <a:r>
              <a:rPr lang="en-US" sz="2400" b="1" dirty="0">
                <a:cs typeface="Arial" charset="0"/>
              </a:rPr>
              <a:t>Team Cohesion</a:t>
            </a:r>
          </a:p>
          <a:p>
            <a:pPr marL="740664" lvl="1" indent="-283464"/>
            <a:r>
              <a:rPr lang="en-US" sz="2400" b="1" dirty="0">
                <a:cs typeface="Arial" charset="0"/>
              </a:rPr>
              <a:t>Mental Models</a:t>
            </a:r>
          </a:p>
          <a:p>
            <a:pPr marL="740664" lvl="1" indent="-283464"/>
            <a:r>
              <a:rPr lang="en-US" sz="2400" dirty="0">
                <a:cs typeface="Arial" charset="0"/>
              </a:rPr>
              <a:t>Conflict Levels</a:t>
            </a:r>
          </a:p>
          <a:p>
            <a:pPr marL="740664" lvl="1" indent="-283464"/>
            <a:r>
              <a:rPr lang="en-US" sz="2400" dirty="0">
                <a:cs typeface="Arial" charset="0"/>
              </a:rPr>
              <a:t>Social Loafing</a:t>
            </a:r>
            <a:endParaRPr lang="en-US" sz="2400" dirty="0">
              <a:latin typeface="Arial" charset="0"/>
              <a:cs typeface="Arial"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Explain How Organizations Can Create Team Players</a:t>
            </a:r>
          </a:p>
        </p:txBody>
      </p:sp>
      <p:sp>
        <p:nvSpPr>
          <p:cNvPr id="3" name="Content Placeholder 2"/>
          <p:cNvSpPr>
            <a:spLocks noGrp="1"/>
          </p:cNvSpPr>
          <p:nvPr>
            <p:ph idx="1"/>
          </p:nvPr>
        </p:nvSpPr>
        <p:spPr>
          <a:xfrm>
            <a:off x="457200" y="1600201"/>
            <a:ext cx="8229600" cy="4343400"/>
          </a:xfrm>
        </p:spPr>
        <p:txBody>
          <a:bodyPr/>
          <a:lstStyle/>
          <a:p>
            <a:r>
              <a:rPr lang="en-US" sz="2400" dirty="0">
                <a:cs typeface="Arial" charset="0"/>
              </a:rPr>
              <a:t>Creating Team Players</a:t>
            </a:r>
          </a:p>
          <a:p>
            <a:pPr lvl="1"/>
            <a:r>
              <a:rPr lang="en-US" sz="2400" b="1" dirty="0">
                <a:cs typeface="Arial" charset="0"/>
              </a:rPr>
              <a:t>Selecting:</a:t>
            </a:r>
            <a:r>
              <a:rPr lang="en-US" sz="2400" dirty="0">
                <a:cs typeface="Arial" charset="0"/>
              </a:rPr>
              <a:t> hire team players</a:t>
            </a:r>
          </a:p>
          <a:p>
            <a:pPr lvl="1"/>
            <a:r>
              <a:rPr lang="en-US" sz="2400" b="1" dirty="0">
                <a:cs typeface="Arial" charset="0"/>
              </a:rPr>
              <a:t>Training:</a:t>
            </a:r>
            <a:r>
              <a:rPr lang="en-US" sz="2400" dirty="0">
                <a:cs typeface="Arial" charset="0"/>
              </a:rPr>
              <a:t> create team players</a:t>
            </a:r>
          </a:p>
          <a:p>
            <a:pPr lvl="1"/>
            <a:r>
              <a:rPr lang="en-US" sz="2400" b="1" dirty="0">
                <a:cs typeface="Arial" charset="0"/>
              </a:rPr>
              <a:t>Rewarding:</a:t>
            </a:r>
            <a:r>
              <a:rPr lang="en-US" sz="2400" dirty="0">
                <a:cs typeface="Arial" charset="0"/>
              </a:rPr>
              <a:t> incentives to be a good team player</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Decide When to Use Individuals Instead of Teams</a:t>
            </a:r>
          </a:p>
        </p:txBody>
      </p:sp>
      <p:sp>
        <p:nvSpPr>
          <p:cNvPr id="3" name="Content Placeholder 2"/>
          <p:cNvSpPr>
            <a:spLocks noGrp="1"/>
          </p:cNvSpPr>
          <p:nvPr>
            <p:ph idx="1"/>
          </p:nvPr>
        </p:nvSpPr>
        <p:spPr/>
        <p:txBody>
          <a:bodyPr/>
          <a:lstStyle/>
          <a:p>
            <a:r>
              <a:rPr lang="en-US" sz="2400" dirty="0">
                <a:cs typeface="Arial" charset="0"/>
              </a:rPr>
              <a:t>When not to use teams…</a:t>
            </a:r>
          </a:p>
          <a:p>
            <a:r>
              <a:rPr lang="en-US" sz="2400" dirty="0">
                <a:cs typeface="Arial" charset="0"/>
              </a:rPr>
              <a:t>Ask:</a:t>
            </a:r>
          </a:p>
          <a:p>
            <a:pPr lvl="1"/>
            <a:r>
              <a:rPr lang="en-US" sz="2400" dirty="0">
                <a:cs typeface="Arial" charset="0"/>
              </a:rPr>
              <a:t>Can the work be done better by one person?</a:t>
            </a:r>
          </a:p>
          <a:p>
            <a:pPr lvl="1"/>
            <a:r>
              <a:rPr lang="en-US" sz="2400" dirty="0">
                <a:cs typeface="Arial" charset="0"/>
              </a:rPr>
              <a:t>Does the work create a common goal or purpose?</a:t>
            </a:r>
          </a:p>
          <a:p>
            <a:pPr lvl="1"/>
            <a:r>
              <a:rPr lang="en-US" sz="2400" dirty="0">
                <a:cs typeface="Arial" charset="0"/>
              </a:rPr>
              <a:t>Are the members of the group interdependent?</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Implications for Managers </a:t>
            </a:r>
            <a:r>
              <a:rPr lang="en-US" sz="2000" b="0" dirty="0"/>
              <a:t>(1 of 2)</a:t>
            </a:r>
            <a:endParaRPr lang="en-US" b="0" dirty="0"/>
          </a:p>
        </p:txBody>
      </p:sp>
      <p:sp>
        <p:nvSpPr>
          <p:cNvPr id="3" name="Content Placeholder 2"/>
          <p:cNvSpPr>
            <a:spLocks noGrp="1"/>
          </p:cNvSpPr>
          <p:nvPr>
            <p:ph idx="1"/>
          </p:nvPr>
        </p:nvSpPr>
        <p:spPr>
          <a:xfrm>
            <a:off x="457200" y="1600200"/>
            <a:ext cx="8305800" cy="4525963"/>
          </a:xfrm>
        </p:spPr>
        <p:txBody>
          <a:bodyPr/>
          <a:lstStyle/>
          <a:p>
            <a:pPr lvl="0"/>
            <a:r>
              <a:rPr lang="en-US" sz="2400" dirty="0"/>
              <a:t>Effective teams have adequate resources, effective leadership, a climate of trust, and a performance evaluation and reward system that reflects team contributions. These teams have individuals with technical expertise, and the right traits and skills.</a:t>
            </a:r>
          </a:p>
          <a:p>
            <a:pPr lvl="0"/>
            <a:r>
              <a:rPr lang="en-US" sz="2400" dirty="0"/>
              <a:t>Effective teams tend to be small. They have members who fill role demands and who prefer to be part of a group.</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Implications for Managers </a:t>
            </a:r>
            <a:r>
              <a:rPr lang="en-US" sz="2000" b="0" dirty="0"/>
              <a:t>(2 of 2)</a:t>
            </a:r>
            <a:endParaRPr lang="en-US" b="0" dirty="0"/>
          </a:p>
        </p:txBody>
      </p:sp>
      <p:sp>
        <p:nvSpPr>
          <p:cNvPr id="3" name="Content Placeholder 2"/>
          <p:cNvSpPr>
            <a:spLocks noGrp="1"/>
          </p:cNvSpPr>
          <p:nvPr>
            <p:ph idx="1"/>
          </p:nvPr>
        </p:nvSpPr>
        <p:spPr>
          <a:xfrm>
            <a:off x="457200" y="1600200"/>
            <a:ext cx="7772400" cy="4525963"/>
          </a:xfrm>
        </p:spPr>
        <p:txBody>
          <a:bodyPr/>
          <a:lstStyle/>
          <a:p>
            <a:pPr lvl="0"/>
            <a:r>
              <a:rPr lang="en-US" sz="2400" dirty="0"/>
              <a:t>Effective teams have members who believe in the team’s capabilities, are committed to a common plan and purpose, and have an accurate shared mental model of what is to be accomplished.</a:t>
            </a:r>
          </a:p>
          <a:p>
            <a:pPr lvl="0"/>
            <a:r>
              <a:rPr lang="en-US" sz="2400" dirty="0"/>
              <a:t>Select individuals who have the interpersonal skills to be effective team players, provide training to develop teamwork skills, and reward individuals for cooperative efforts.</a:t>
            </a:r>
          </a:p>
          <a:p>
            <a:pPr lvl="0"/>
            <a:r>
              <a:rPr lang="en-US" sz="2400" dirty="0"/>
              <a:t>Do not assume that teams are always needed. When tasks will not benefit from interdependency, individuals may be the better choice.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Learning Objectives</a:t>
            </a:r>
            <a:endParaRPr lang="en-IN" sz="2000" b="0" dirty="0">
              <a:latin typeface="+mj-lt"/>
            </a:endParaRPr>
          </a:p>
        </p:txBody>
      </p:sp>
      <p:sp>
        <p:nvSpPr>
          <p:cNvPr id="3" name="Content Placeholder 2"/>
          <p:cNvSpPr>
            <a:spLocks noGrp="1"/>
          </p:cNvSpPr>
          <p:nvPr>
            <p:ph idx="1"/>
          </p:nvPr>
        </p:nvSpPr>
        <p:spPr>
          <a:xfrm>
            <a:off x="457200" y="1600200"/>
            <a:ext cx="7772400" cy="4525963"/>
          </a:xfrm>
        </p:spPr>
        <p:txBody>
          <a:bodyPr/>
          <a:lstStyle/>
          <a:p>
            <a:pPr marL="685800" indent="-685800">
              <a:buClr>
                <a:schemeClr val="bg2"/>
              </a:buClr>
              <a:buSzPct val="100000"/>
              <a:buNone/>
            </a:pPr>
            <a:r>
              <a:rPr lang="en-US" sz="2400" b="1" dirty="0">
                <a:solidFill>
                  <a:schemeClr val="bg2"/>
                </a:solidFill>
                <a:cs typeface="Arial" charset="0"/>
              </a:rPr>
              <a:t>10.1</a:t>
            </a:r>
            <a:r>
              <a:rPr lang="en-US" sz="2400" dirty="0">
                <a:cs typeface="Arial" charset="0"/>
              </a:rPr>
              <a:t> Analyze the continued popularity of teams in organizations.</a:t>
            </a:r>
          </a:p>
          <a:p>
            <a:pPr marL="685800" indent="-685800">
              <a:buClr>
                <a:schemeClr val="bg2"/>
              </a:buClr>
              <a:buSzPct val="100000"/>
              <a:buNone/>
            </a:pPr>
            <a:r>
              <a:rPr lang="en-US" sz="2400" b="1" dirty="0">
                <a:solidFill>
                  <a:schemeClr val="bg2"/>
                </a:solidFill>
                <a:cs typeface="Arial" charset="0"/>
              </a:rPr>
              <a:t>10.2 </a:t>
            </a:r>
            <a:r>
              <a:rPr lang="en-US" sz="2400" dirty="0">
                <a:cs typeface="Arial" charset="0"/>
              </a:rPr>
              <a:t>Contrast groups and teams.</a:t>
            </a:r>
          </a:p>
          <a:p>
            <a:pPr marL="685800" indent="-685800">
              <a:buClr>
                <a:schemeClr val="bg2"/>
              </a:buClr>
              <a:buSzPct val="100000"/>
              <a:buNone/>
            </a:pPr>
            <a:r>
              <a:rPr lang="en-US" sz="2400" b="1" dirty="0">
                <a:solidFill>
                  <a:schemeClr val="bg2"/>
                </a:solidFill>
                <a:cs typeface="Arial" charset="0"/>
              </a:rPr>
              <a:t>10.3 </a:t>
            </a:r>
            <a:r>
              <a:rPr lang="en-US" sz="2400" dirty="0">
                <a:cs typeface="Arial" charset="0"/>
              </a:rPr>
              <a:t>Contrast the five types of team arrangements.</a:t>
            </a:r>
          </a:p>
          <a:p>
            <a:pPr marL="685800" indent="-685800">
              <a:buClr>
                <a:schemeClr val="bg2"/>
              </a:buClr>
              <a:buSzPct val="100000"/>
              <a:buNone/>
            </a:pPr>
            <a:r>
              <a:rPr lang="en-US" sz="2400" b="1" dirty="0">
                <a:solidFill>
                  <a:schemeClr val="bg2"/>
                </a:solidFill>
                <a:cs typeface="Arial" charset="0"/>
              </a:rPr>
              <a:t>10.4 </a:t>
            </a:r>
            <a:r>
              <a:rPr lang="en-US" sz="2400" dirty="0">
                <a:cs typeface="Arial" charset="0"/>
              </a:rPr>
              <a:t>Identify the characteristics of effective teams.</a:t>
            </a:r>
          </a:p>
          <a:p>
            <a:pPr marL="685800" indent="-685800">
              <a:buClr>
                <a:schemeClr val="bg2"/>
              </a:buClr>
              <a:buSzPct val="100000"/>
              <a:buNone/>
            </a:pPr>
            <a:r>
              <a:rPr lang="en-US" sz="2400" b="1" dirty="0">
                <a:solidFill>
                  <a:schemeClr val="bg2"/>
                </a:solidFill>
                <a:cs typeface="Arial" charset="0"/>
              </a:rPr>
              <a:t>10.5 </a:t>
            </a:r>
            <a:r>
              <a:rPr lang="en-US" sz="2400" dirty="0">
                <a:cs typeface="Arial" charset="0"/>
              </a:rPr>
              <a:t>Explain how organizations can create team players.</a:t>
            </a:r>
          </a:p>
          <a:p>
            <a:pPr marL="685800" indent="-685800">
              <a:buClr>
                <a:schemeClr val="bg2"/>
              </a:buClr>
              <a:buSzPct val="100000"/>
              <a:buNone/>
            </a:pPr>
            <a:r>
              <a:rPr lang="en-US" sz="2400" b="1" dirty="0">
                <a:solidFill>
                  <a:schemeClr val="bg2"/>
                </a:solidFill>
                <a:cs typeface="Arial" charset="0"/>
              </a:rPr>
              <a:t>10.6 </a:t>
            </a:r>
            <a:r>
              <a:rPr lang="en-US" sz="2400" dirty="0">
                <a:cs typeface="Arial" charset="0"/>
              </a:rPr>
              <a:t>Decide when to use individuals instead of teams.</a:t>
            </a:r>
          </a:p>
        </p:txBody>
      </p:sp>
    </p:spTree>
    <p:extLst>
      <p:ext uri="{BB962C8B-B14F-4D97-AF65-F5344CB8AC3E}">
        <p14:creationId xmlns:p14="http://schemas.microsoft.com/office/powerpoint/2010/main" val="21937503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3BCEE-F7BD-EF46-9B22-1E528A4AAC2D}"/>
              </a:ext>
            </a:extLst>
          </p:cNvPr>
          <p:cNvSpPr>
            <a:spLocks noGrp="1"/>
          </p:cNvSpPr>
          <p:nvPr>
            <p:ph type="title"/>
          </p:nvPr>
        </p:nvSpPr>
        <p:spPr/>
        <p:txBody>
          <a:bodyPr/>
          <a:lstStyle/>
          <a:p>
            <a:r>
              <a:rPr lang="en-US"/>
              <a:t>Questions?</a:t>
            </a:r>
          </a:p>
        </p:txBody>
      </p:sp>
      <p:sp>
        <p:nvSpPr>
          <p:cNvPr id="3" name="Content Placeholder 2">
            <a:extLst>
              <a:ext uri="{FF2B5EF4-FFF2-40B4-BE49-F238E27FC236}">
                <a16:creationId xmlns:a16="http://schemas.microsoft.com/office/drawing/2014/main" id="{2E522FA0-C7F3-AD42-8FD3-E0E04BC3D32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153737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Learning Objectives</a:t>
            </a:r>
            <a:endParaRPr lang="en-IN" sz="2000" b="0" dirty="0">
              <a:latin typeface="+mj-lt"/>
            </a:endParaRPr>
          </a:p>
        </p:txBody>
      </p:sp>
      <p:sp>
        <p:nvSpPr>
          <p:cNvPr id="3" name="Content Placeholder 2"/>
          <p:cNvSpPr>
            <a:spLocks noGrp="1"/>
          </p:cNvSpPr>
          <p:nvPr>
            <p:ph idx="1"/>
          </p:nvPr>
        </p:nvSpPr>
        <p:spPr>
          <a:xfrm>
            <a:off x="457200" y="1600200"/>
            <a:ext cx="7772400" cy="4525963"/>
          </a:xfrm>
        </p:spPr>
        <p:txBody>
          <a:bodyPr/>
          <a:lstStyle/>
          <a:p>
            <a:pPr marL="685800" indent="-685800">
              <a:buClr>
                <a:schemeClr val="bg2"/>
              </a:buClr>
              <a:buSzPct val="100000"/>
              <a:buNone/>
            </a:pPr>
            <a:r>
              <a:rPr lang="en-US" sz="2400" b="1" dirty="0">
                <a:solidFill>
                  <a:schemeClr val="bg2"/>
                </a:solidFill>
                <a:cs typeface="Arial" charset="0"/>
              </a:rPr>
              <a:t>10.1</a:t>
            </a:r>
            <a:r>
              <a:rPr lang="en-US" sz="2400" dirty="0">
                <a:cs typeface="Arial" charset="0"/>
              </a:rPr>
              <a:t> Analyze the continued popularity of teams in organizations.</a:t>
            </a:r>
          </a:p>
          <a:p>
            <a:pPr marL="685800" indent="-685800">
              <a:buClr>
                <a:schemeClr val="bg2"/>
              </a:buClr>
              <a:buSzPct val="100000"/>
              <a:buNone/>
            </a:pPr>
            <a:r>
              <a:rPr lang="en-US" sz="2400" b="1" dirty="0">
                <a:solidFill>
                  <a:schemeClr val="bg2"/>
                </a:solidFill>
                <a:cs typeface="Arial" charset="0"/>
              </a:rPr>
              <a:t>10.2 </a:t>
            </a:r>
            <a:r>
              <a:rPr lang="en-US" sz="2400" dirty="0">
                <a:cs typeface="Arial" charset="0"/>
              </a:rPr>
              <a:t>Contrast groups and teams.</a:t>
            </a:r>
          </a:p>
          <a:p>
            <a:pPr marL="685800" indent="-685800">
              <a:buClr>
                <a:schemeClr val="bg2"/>
              </a:buClr>
              <a:buSzPct val="100000"/>
              <a:buNone/>
            </a:pPr>
            <a:r>
              <a:rPr lang="en-US" sz="2400" b="1" dirty="0">
                <a:solidFill>
                  <a:schemeClr val="bg2"/>
                </a:solidFill>
                <a:cs typeface="Arial" charset="0"/>
              </a:rPr>
              <a:t>10.3 </a:t>
            </a:r>
            <a:r>
              <a:rPr lang="en-US" sz="2400" dirty="0">
                <a:cs typeface="Arial" charset="0"/>
              </a:rPr>
              <a:t>Contrast the five types of team arrangements.</a:t>
            </a:r>
          </a:p>
          <a:p>
            <a:pPr marL="685800" indent="-685800">
              <a:buClr>
                <a:schemeClr val="bg2"/>
              </a:buClr>
              <a:buSzPct val="100000"/>
              <a:buNone/>
            </a:pPr>
            <a:r>
              <a:rPr lang="en-US" sz="2400" b="1" dirty="0">
                <a:solidFill>
                  <a:schemeClr val="bg2"/>
                </a:solidFill>
                <a:cs typeface="Arial" charset="0"/>
              </a:rPr>
              <a:t>10.4 </a:t>
            </a:r>
            <a:r>
              <a:rPr lang="en-US" sz="2400" dirty="0">
                <a:cs typeface="Arial" charset="0"/>
              </a:rPr>
              <a:t>Identify the characteristics of effective teams.</a:t>
            </a:r>
          </a:p>
          <a:p>
            <a:pPr marL="685800" indent="-685800">
              <a:buClr>
                <a:schemeClr val="bg2"/>
              </a:buClr>
              <a:buSzPct val="100000"/>
              <a:buNone/>
            </a:pPr>
            <a:r>
              <a:rPr lang="en-US" sz="2400" b="1" dirty="0">
                <a:solidFill>
                  <a:schemeClr val="bg2"/>
                </a:solidFill>
                <a:cs typeface="Arial" charset="0"/>
              </a:rPr>
              <a:t>10.5 </a:t>
            </a:r>
            <a:r>
              <a:rPr lang="en-US" sz="2400" dirty="0">
                <a:cs typeface="Arial" charset="0"/>
              </a:rPr>
              <a:t>Explain how organizations can create team players.</a:t>
            </a:r>
          </a:p>
          <a:p>
            <a:pPr marL="685800" indent="-685800">
              <a:buClr>
                <a:schemeClr val="bg2"/>
              </a:buClr>
              <a:buSzPct val="100000"/>
              <a:buNone/>
            </a:pPr>
            <a:r>
              <a:rPr lang="en-US" sz="2400" b="1" dirty="0">
                <a:solidFill>
                  <a:schemeClr val="bg2"/>
                </a:solidFill>
                <a:cs typeface="Arial" charset="0"/>
              </a:rPr>
              <a:t>10.6 </a:t>
            </a:r>
            <a:r>
              <a:rPr lang="en-US" sz="2400" dirty="0">
                <a:cs typeface="Arial" charset="0"/>
              </a:rPr>
              <a:t>Decide when to use individuals instead of teams.</a:t>
            </a:r>
          </a:p>
        </p:txBody>
      </p:sp>
    </p:spTree>
    <p:extLst>
      <p:ext uri="{BB962C8B-B14F-4D97-AF65-F5344CB8AC3E}">
        <p14:creationId xmlns:p14="http://schemas.microsoft.com/office/powerpoint/2010/main" val="392597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15372"/>
            <a:ext cx="7391400" cy="1097280"/>
          </a:xfrm>
        </p:spPr>
        <p:txBody>
          <a:bodyPr/>
          <a:lstStyle/>
          <a:p>
            <a:r>
              <a:rPr lang="en-US" dirty="0"/>
              <a:t>Analyze the Growing Popularity of Teams in Organizations</a:t>
            </a:r>
          </a:p>
        </p:txBody>
      </p:sp>
      <p:sp>
        <p:nvSpPr>
          <p:cNvPr id="5" name="Content Placeholder 4"/>
          <p:cNvSpPr>
            <a:spLocks noGrp="1"/>
          </p:cNvSpPr>
          <p:nvPr>
            <p:ph idx="1"/>
          </p:nvPr>
        </p:nvSpPr>
        <p:spPr/>
        <p:txBody>
          <a:bodyPr/>
          <a:lstStyle/>
          <a:p>
            <a:r>
              <a:rPr lang="en-US" sz="2400" dirty="0"/>
              <a:t>Why are teams popular?</a:t>
            </a:r>
          </a:p>
          <a:p>
            <a:pPr marL="740664" lvl="1" indent="-283464"/>
            <a:r>
              <a:rPr lang="en-US" sz="2400" dirty="0"/>
              <a:t>Teams can achieve feats an individual could never accomplish.</a:t>
            </a:r>
          </a:p>
          <a:p>
            <a:pPr marL="740664" lvl="1" indent="-283464"/>
            <a:r>
              <a:rPr lang="en-US" sz="2400" dirty="0"/>
              <a:t>Teams are flexible and responsive to changing events. </a:t>
            </a:r>
          </a:p>
          <a:p>
            <a:pPr marL="740664" lvl="1" indent="-283464"/>
            <a:r>
              <a:rPr lang="en-US" sz="2400" dirty="0"/>
              <a:t>They can quickly assemble, deploy, refocus, and disband.</a:t>
            </a:r>
          </a:p>
          <a:p>
            <a:pPr marL="740664" lvl="1" indent="-283464"/>
            <a:r>
              <a:rPr lang="en-US" sz="2400" dirty="0"/>
              <a:t>They are an effective means to democratize organizations and increase employee involvement.</a:t>
            </a:r>
          </a:p>
          <a:p>
            <a:pPr marL="740664" lvl="1" indent="-283464"/>
            <a:r>
              <a:rPr lang="en-US" sz="2400" dirty="0"/>
              <a:t>They introduce a collaborative mindset.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7772400" cy="1097280"/>
          </a:xfrm>
        </p:spPr>
        <p:txBody>
          <a:bodyPr/>
          <a:lstStyle/>
          <a:p>
            <a:r>
              <a:rPr lang="en-US" dirty="0"/>
              <a:t>Differences Between Groups and Teams</a:t>
            </a:r>
          </a:p>
        </p:txBody>
      </p:sp>
      <p:sp>
        <p:nvSpPr>
          <p:cNvPr id="3" name="Content Placeholder 2"/>
          <p:cNvSpPr>
            <a:spLocks noGrp="1"/>
          </p:cNvSpPr>
          <p:nvPr>
            <p:ph idx="1"/>
          </p:nvPr>
        </p:nvSpPr>
        <p:spPr>
          <a:xfrm>
            <a:off x="457200" y="1600202"/>
            <a:ext cx="8229600" cy="380998"/>
          </a:xfrm>
        </p:spPr>
        <p:txBody>
          <a:bodyPr/>
          <a:lstStyle/>
          <a:p>
            <a:pPr marL="0" indent="0">
              <a:buNone/>
            </a:pPr>
            <a:r>
              <a:rPr lang="en-US" sz="2000" b="1" dirty="0"/>
              <a:t>Exhibit 10-1</a:t>
            </a:r>
            <a:r>
              <a:rPr lang="en-US" sz="2000" dirty="0"/>
              <a:t> Comparing Workgroups and Work Teams from</a:t>
            </a:r>
            <a:endParaRPr lang="en-US" sz="2200" dirty="0"/>
          </a:p>
        </p:txBody>
      </p:sp>
      <p:pic>
        <p:nvPicPr>
          <p:cNvPr id="4" name="Picture 3" descr="An illustration shows a comparison between Work Groups and Work Teams.&#10;The diagram depicts the differences on the basis of four attributes.&#10;The left part of the illustration is labelled Work Groups. It depicts a pentagon with five members of the group as small squares which are not connected to each other, but forming a pattern. &#10;The right part of the illustration is labelled as Work teams; it shows members connected with each other.&#10;&#10;Goal: Work groups Share information; work teams: Collective performance&#10;Synergy:  Work groups Neutral (sometimes negative);  Work Teams Positive&#10;Accountability: work groups Individual; work teams Individual and mutual&#10;Skills: work groups Random and varied; Work teams Complementary&#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2219" y="2423235"/>
            <a:ext cx="8159562" cy="359656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Contrast the Five Types of Teams</a:t>
            </a:r>
          </a:p>
        </p:txBody>
      </p:sp>
      <p:sp>
        <p:nvSpPr>
          <p:cNvPr id="3" name="Content Placeholder 2"/>
          <p:cNvSpPr>
            <a:spLocks noGrp="1"/>
          </p:cNvSpPr>
          <p:nvPr>
            <p:ph idx="1"/>
          </p:nvPr>
        </p:nvSpPr>
        <p:spPr>
          <a:xfrm>
            <a:off x="457200" y="1600201"/>
            <a:ext cx="4343400" cy="381000"/>
          </a:xfrm>
        </p:spPr>
        <p:txBody>
          <a:bodyPr/>
          <a:lstStyle/>
          <a:p>
            <a:pPr marL="0" indent="0">
              <a:buNone/>
            </a:pPr>
            <a:r>
              <a:rPr lang="en-US" sz="2000" b="1" dirty="0"/>
              <a:t>Exhibit 10-2</a:t>
            </a:r>
            <a:r>
              <a:rPr lang="en-US" sz="2000" dirty="0"/>
              <a:t> Four Types of Teams</a:t>
            </a:r>
          </a:p>
        </p:txBody>
      </p:sp>
      <p:pic>
        <p:nvPicPr>
          <p:cNvPr id="4" name="Picture 3" descr="An illustration shows four common types of teams in Organizations, with a specific diagram for each type of team.&#10;1. Problem-solving. Five circles forma pentagon shape. An arrow from each circle points to a question mark in the middle.&#10;2. Self-managed.  five circles form a pentagon  and all of the circles are interconnected by straight lines.&#10;3.  Cross-functional connects two diagrams. The diagram on the left shows two hierarchical levels, first level on top, branches out into five components on second level. The diagram on the right shows a self-managed team, depicting five circles which are inter-connected, forming the shape of a star inside a pentagon. Each box in the second hierarchical level on the left is connected to a circle on the right.&#10;4. Virtual. At the center of the diagram is Technology. Eight small circles surround technology. Double headed arrows connect each of these circles with Technology."/>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8584" y="2378596"/>
            <a:ext cx="8186832" cy="16314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458200" cy="1097280"/>
          </a:xfrm>
        </p:spPr>
        <p:txBody>
          <a:bodyPr/>
          <a:lstStyle/>
          <a:p>
            <a:r>
              <a:rPr lang="en-US" dirty="0"/>
              <a:t>Identify the Characteristics of Effective Teams </a:t>
            </a:r>
            <a:r>
              <a:rPr lang="en-US" sz="2000" b="0" dirty="0"/>
              <a:t>(1 of 6)</a:t>
            </a:r>
            <a:endParaRPr lang="en-US" b="0" dirty="0"/>
          </a:p>
        </p:txBody>
      </p:sp>
      <p:sp>
        <p:nvSpPr>
          <p:cNvPr id="3" name="Content Placeholder 2"/>
          <p:cNvSpPr>
            <a:spLocks noGrp="1"/>
          </p:cNvSpPr>
          <p:nvPr>
            <p:ph idx="1"/>
          </p:nvPr>
        </p:nvSpPr>
        <p:spPr>
          <a:xfrm>
            <a:off x="457201" y="1600201"/>
            <a:ext cx="2590800" cy="685799"/>
          </a:xfrm>
        </p:spPr>
        <p:txBody>
          <a:bodyPr/>
          <a:lstStyle/>
          <a:p>
            <a:pPr marL="0" indent="0">
              <a:buNone/>
            </a:pPr>
            <a:r>
              <a:rPr lang="en-US" sz="2000" b="1" dirty="0"/>
              <a:t>Exhibit 10-3</a:t>
            </a:r>
            <a:r>
              <a:rPr lang="en-US" sz="2000" dirty="0"/>
              <a:t> Team Effectiveness Model</a:t>
            </a:r>
          </a:p>
        </p:txBody>
      </p:sp>
      <p:pic>
        <p:nvPicPr>
          <p:cNvPr id="4" name="Picture 3" descr="An illustration shows context, composition, and process contributing to team effectiveness.&#10;The three components contributing to team effectiveness are:&#10; Context&#10;• Adequate resources&#10;• Leadership and structure&#10;• Climate of trust&#10;• Performance evaluation and reward systems&#10; Composition&#10;• Abilities of members&#10;• Personality&#10;• Allocating roles&#10;• Diversity&#10;• Cultural differences&#10;• Size of teams&#10;• Member preferences&#10; Process&#10;• Common purpose&#10;• Specific goals&#10;• Team efficacy&#10;• Team identity&#10;• Mental models&#10;• Conflict levels&#10;• Social loafi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02405" y="1326962"/>
            <a:ext cx="4933414" cy="503601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534400" cy="1097280"/>
          </a:xfrm>
        </p:spPr>
        <p:txBody>
          <a:bodyPr/>
          <a:lstStyle/>
          <a:p>
            <a:r>
              <a:rPr lang="en-US" dirty="0"/>
              <a:t>Identify the Characteristics of Effective Teams </a:t>
            </a:r>
            <a:r>
              <a:rPr lang="en-US" sz="2000" b="0" dirty="0"/>
              <a:t>(2 of 6)</a:t>
            </a:r>
            <a:endParaRPr lang="en-US" b="0" dirty="0"/>
          </a:p>
        </p:txBody>
      </p:sp>
      <p:sp>
        <p:nvSpPr>
          <p:cNvPr id="3" name="Content Placeholder 2"/>
          <p:cNvSpPr>
            <a:spLocks noGrp="1"/>
          </p:cNvSpPr>
          <p:nvPr>
            <p:ph idx="1"/>
          </p:nvPr>
        </p:nvSpPr>
        <p:spPr>
          <a:xfrm>
            <a:off x="457200" y="1600200"/>
            <a:ext cx="8077200" cy="4525963"/>
          </a:xfrm>
        </p:spPr>
        <p:txBody>
          <a:bodyPr/>
          <a:lstStyle/>
          <a:p>
            <a:r>
              <a:rPr lang="en-US" sz="2400" b="1" dirty="0">
                <a:cs typeface="Arial" charset="0"/>
              </a:rPr>
              <a:t>Team Context:</a:t>
            </a:r>
            <a:r>
              <a:rPr lang="en-US" sz="2400" dirty="0">
                <a:cs typeface="Arial" charset="0"/>
              </a:rPr>
              <a:t> What factors determine whether teams are successful?</a:t>
            </a:r>
          </a:p>
          <a:p>
            <a:pPr lvl="1"/>
            <a:r>
              <a:rPr lang="en-US" sz="2400" dirty="0">
                <a:cs typeface="Arial" charset="0"/>
              </a:rPr>
              <a:t>Adequate Resources</a:t>
            </a:r>
          </a:p>
          <a:p>
            <a:pPr lvl="1"/>
            <a:r>
              <a:rPr lang="en-US" sz="2400" dirty="0">
                <a:cs typeface="Arial" charset="0"/>
              </a:rPr>
              <a:t>Leadership and Structure</a:t>
            </a:r>
          </a:p>
          <a:p>
            <a:pPr lvl="1"/>
            <a:r>
              <a:rPr lang="en-US" sz="2400" dirty="0">
                <a:cs typeface="Arial" charset="0"/>
              </a:rPr>
              <a:t>Climate of Trust</a:t>
            </a:r>
          </a:p>
          <a:p>
            <a:pPr lvl="1"/>
            <a:r>
              <a:rPr lang="en-US" sz="2400" dirty="0">
                <a:cs typeface="Arial" charset="0"/>
              </a:rPr>
              <a:t>Performance Evaluations and Rewards</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458200" cy="1097280"/>
          </a:xfrm>
        </p:spPr>
        <p:txBody>
          <a:bodyPr/>
          <a:lstStyle/>
          <a:p>
            <a:r>
              <a:rPr lang="en-US" dirty="0"/>
              <a:t>Identify the Characteristics of Effective Teams </a:t>
            </a:r>
            <a:r>
              <a:rPr lang="en-US" sz="2000" b="0" dirty="0"/>
              <a:t>(3 of 6)</a:t>
            </a:r>
            <a:endParaRPr lang="en-US" b="0" dirty="0"/>
          </a:p>
        </p:txBody>
      </p:sp>
      <p:sp>
        <p:nvSpPr>
          <p:cNvPr id="3" name="Content Placeholder 2"/>
          <p:cNvSpPr>
            <a:spLocks noGrp="1"/>
          </p:cNvSpPr>
          <p:nvPr>
            <p:ph idx="1"/>
          </p:nvPr>
        </p:nvSpPr>
        <p:spPr/>
        <p:txBody>
          <a:bodyPr/>
          <a:lstStyle/>
          <a:p>
            <a:pPr fontAlgn="auto">
              <a:spcAft>
                <a:spcPts val="0"/>
              </a:spcAft>
              <a:defRPr/>
            </a:pPr>
            <a:r>
              <a:rPr lang="en-US" sz="2400" b="1" dirty="0"/>
              <a:t>Team Composition:</a:t>
            </a:r>
            <a:r>
              <a:rPr lang="en-US" sz="2400" dirty="0"/>
              <a:t> How should teams be staffed?</a:t>
            </a:r>
          </a:p>
          <a:p>
            <a:pPr lvl="1" fontAlgn="auto">
              <a:spcAft>
                <a:spcPts val="0"/>
              </a:spcAft>
              <a:defRPr/>
            </a:pPr>
            <a:r>
              <a:rPr lang="en-US" sz="2400" dirty="0"/>
              <a:t>Abilities of members</a:t>
            </a:r>
          </a:p>
          <a:p>
            <a:pPr lvl="1" fontAlgn="auto">
              <a:spcAft>
                <a:spcPts val="0"/>
              </a:spcAft>
              <a:defRPr/>
            </a:pPr>
            <a:r>
              <a:rPr lang="en-US" sz="2400" dirty="0"/>
              <a:t>Personality</a:t>
            </a:r>
          </a:p>
          <a:p>
            <a:pPr lvl="1" fontAlgn="auto">
              <a:spcAft>
                <a:spcPts val="0"/>
              </a:spcAft>
              <a:defRPr/>
            </a:pPr>
            <a:r>
              <a:rPr lang="en-US" sz="2400" dirty="0"/>
              <a:t>Allocating roles</a:t>
            </a:r>
          </a:p>
          <a:p>
            <a:pPr lvl="1" fontAlgn="auto">
              <a:spcAft>
                <a:spcPts val="0"/>
              </a:spcAft>
              <a:defRPr/>
            </a:pPr>
            <a:r>
              <a:rPr lang="en-US" sz="2400" dirty="0"/>
              <a:t>Diversity</a:t>
            </a:r>
          </a:p>
          <a:p>
            <a:pPr lvl="2">
              <a:defRPr/>
            </a:pPr>
            <a:r>
              <a:rPr lang="en-US" sz="2400" b="1" dirty="0"/>
              <a:t>Organizational demography</a:t>
            </a:r>
          </a:p>
          <a:p>
            <a:pPr lvl="1" fontAlgn="auto">
              <a:spcAft>
                <a:spcPts val="0"/>
              </a:spcAft>
              <a:defRPr/>
            </a:pPr>
            <a:r>
              <a:rPr lang="en-US" sz="2400" dirty="0"/>
              <a:t>Cultural differences</a:t>
            </a:r>
          </a:p>
          <a:p>
            <a:pPr lvl="1" fontAlgn="auto">
              <a:spcAft>
                <a:spcPts val="0"/>
              </a:spcAft>
              <a:defRPr/>
            </a:pPr>
            <a:r>
              <a:rPr lang="en-US" sz="2400" dirty="0"/>
              <a:t>Size of teams</a:t>
            </a:r>
          </a:p>
          <a:p>
            <a:pPr lvl="1" fontAlgn="auto">
              <a:spcAft>
                <a:spcPts val="0"/>
              </a:spcAft>
              <a:defRPr/>
            </a:pPr>
            <a:r>
              <a:rPr lang="en-US" sz="2400" dirty="0"/>
              <a:t>Member preferences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458200" cy="1097280"/>
          </a:xfrm>
        </p:spPr>
        <p:txBody>
          <a:bodyPr/>
          <a:lstStyle/>
          <a:p>
            <a:r>
              <a:rPr lang="en-US" dirty="0"/>
              <a:t>Identify the Characteristics of Effective Teams </a:t>
            </a:r>
            <a:r>
              <a:rPr lang="en-US" sz="2000" b="0" dirty="0"/>
              <a:t>(4 of 6)</a:t>
            </a:r>
            <a:endParaRPr lang="en-US" b="0" dirty="0"/>
          </a:p>
        </p:txBody>
      </p:sp>
      <p:sp>
        <p:nvSpPr>
          <p:cNvPr id="3" name="Content Placeholder 2"/>
          <p:cNvSpPr>
            <a:spLocks noGrp="1"/>
          </p:cNvSpPr>
          <p:nvPr>
            <p:ph idx="1"/>
          </p:nvPr>
        </p:nvSpPr>
        <p:spPr>
          <a:xfrm>
            <a:off x="457200" y="1600201"/>
            <a:ext cx="4191000" cy="380999"/>
          </a:xfrm>
        </p:spPr>
        <p:txBody>
          <a:bodyPr/>
          <a:lstStyle/>
          <a:p>
            <a:pPr marL="0" indent="0">
              <a:buNone/>
            </a:pPr>
            <a:r>
              <a:rPr lang="en-US" sz="2000" b="1" dirty="0"/>
              <a:t>Exhibit 10-4</a:t>
            </a:r>
            <a:r>
              <a:rPr lang="en-US" sz="2000" dirty="0"/>
              <a:t> Key Roles of Teams</a:t>
            </a:r>
          </a:p>
        </p:txBody>
      </p:sp>
      <p:pic>
        <p:nvPicPr>
          <p:cNvPr id="4" name="Picture 3" descr="A circular web diagram shows the nine key roles of teams.&#10;The roles and their functions, clockwise from the top right, are as follows:&#10;Creator: Initiates creative ideas&#10;Promoter: Champions ideas after they're initiated&#10;Assessor: Offers insightful analysis of options&#10;Organizer: Provides structure&#10;Producer: Provides direction and follow-through&#10;Controller: Examines details and enforces rules&#10;Maintainer: Fights external battles&#10;Adviser: Encourages the search for more information&#10;Linker: Coordinates and integrate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69389" y="2012592"/>
            <a:ext cx="5805223" cy="4373271"/>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b83ae06d2a1815329d0455aff12c11148d1e1"/>
</p:tagLst>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4591</TotalTime>
  <Words>3685</Words>
  <Application>Microsoft Macintosh PowerPoint</Application>
  <PresentationFormat>On-screen Show (4:3)</PresentationFormat>
  <Paragraphs>197</Paragraphs>
  <Slides>17</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Times New Roman</vt:lpstr>
      <vt:lpstr>Verdana</vt:lpstr>
      <vt:lpstr>Wingdings</vt:lpstr>
      <vt:lpstr>508 Lecture</vt:lpstr>
      <vt:lpstr>Organizational Behavior</vt:lpstr>
      <vt:lpstr>Learning Objectives</vt:lpstr>
      <vt:lpstr>Analyze the Growing Popularity of Teams in Organizations</vt:lpstr>
      <vt:lpstr>Differences Between Groups and Teams</vt:lpstr>
      <vt:lpstr>Contrast the Five Types of Teams</vt:lpstr>
      <vt:lpstr>Identify the Characteristics of Effective Teams (1 of 6)</vt:lpstr>
      <vt:lpstr>Identify the Characteristics of Effective Teams (2 of 6)</vt:lpstr>
      <vt:lpstr>Identify the Characteristics of Effective Teams (3 of 6)</vt:lpstr>
      <vt:lpstr>Identify the Characteristics of Effective Teams (4 of 6)</vt:lpstr>
      <vt:lpstr>Identify the Characteristics of Effective Teams (5 of 6)</vt:lpstr>
      <vt:lpstr>Identify the Characteristics of Effective Teams (6 of 6)</vt:lpstr>
      <vt:lpstr>Explain How Organizations Can Create Team Players</vt:lpstr>
      <vt:lpstr>Decide When to Use Individuals Instead of Teams</vt:lpstr>
      <vt:lpstr>Implications for Managers (1 of 2)</vt:lpstr>
      <vt:lpstr>Implications for Managers (2 of 2)</vt:lpstr>
      <vt:lpstr>Learning Objectives</vt:lpstr>
      <vt:lpstr>Questions?</vt:lpstr>
    </vt:vector>
  </TitlesOfParts>
  <Company>Cenveo Publisher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Organizational Behavior, Eighteenth Edition</dc:title>
  <dc:subject>Chapter 10:  Understanding Work Teams</dc:subject>
  <dc:creator>Stephen P. Robbins and Timothy A. Judge</dc:creator>
  <cp:keywords>Organizational Behavior</cp:keywords>
  <cp:lastModifiedBy>Dr. Dieter Thom</cp:lastModifiedBy>
  <cp:revision>1285</cp:revision>
  <dcterms:created xsi:type="dcterms:W3CDTF">2014-07-14T20:04:21Z</dcterms:created>
  <dcterms:modified xsi:type="dcterms:W3CDTF">2020-10-26T08:07:49Z</dcterms:modified>
  <cp:category>Organizational Behavior</cp:category>
</cp:coreProperties>
</file>